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</p:sldMasterIdLst>
  <p:notesMasterIdLst>
    <p:notesMasterId r:id="rId34"/>
  </p:notesMasterIdLst>
  <p:handoutMasterIdLst>
    <p:handoutMasterId r:id="rId35"/>
  </p:handoutMasterIdLst>
  <p:sldIdLst>
    <p:sldId id="256" r:id="rId3"/>
    <p:sldId id="295" r:id="rId4"/>
    <p:sldId id="293" r:id="rId5"/>
    <p:sldId id="294" r:id="rId6"/>
    <p:sldId id="287" r:id="rId7"/>
    <p:sldId id="299" r:id="rId8"/>
    <p:sldId id="300" r:id="rId9"/>
    <p:sldId id="301" r:id="rId10"/>
    <p:sldId id="289" r:id="rId11"/>
    <p:sldId id="302" r:id="rId12"/>
    <p:sldId id="303" r:id="rId13"/>
    <p:sldId id="304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05" r:id="rId31"/>
    <p:sldId id="288" r:id="rId32"/>
    <p:sldId id="306" r:id="rId3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00"/>
    <a:srgbClr val="7F807F"/>
    <a:srgbClr val="434343"/>
    <a:srgbClr val="0E3361"/>
    <a:srgbClr val="F5CE4D"/>
    <a:srgbClr val="003264"/>
    <a:srgbClr val="FBCE20"/>
    <a:srgbClr val="003D7C"/>
    <a:srgbClr val="619080"/>
    <a:srgbClr val="99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12" autoAdjust="0"/>
    <p:restoredTop sz="94954" autoAdjust="0"/>
  </p:normalViewPr>
  <p:slideViewPr>
    <p:cSldViewPr snapToGrid="0">
      <p:cViewPr varScale="1">
        <p:scale>
          <a:sx n="179" d="100"/>
          <a:sy n="179" d="100"/>
        </p:scale>
        <p:origin x="21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612A1-E66E-DA49-9BCC-7CB62A4E8E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4DC28F94-94DB-DA49-9D8C-FB94737BD014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7FD1A-8B07-D947-AB98-DCB152D8D3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CF0A2-8A14-EC4F-8687-111635DA0C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0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94625-905F-754E-8011-1BB4DA1160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E5A7FCDD-3D97-4146-B1AD-8E6A66839EA2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856EB-2A1B-A341-8948-594C8FA31E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9112-8549-654B-8AAB-6F74E82444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CB01D-513E-EB44-8C2A-CC9E7A203F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60F9D14C-0633-6148-9FB2-69519D259BB1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2C613-CC3E-7C44-AB9B-E3F84410D1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6000" y="812520"/>
            <a:ext cx="7127279" cy="4008959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10F95-FE6C-D446-ACD4-05485690C8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ln>
            <a:noFill/>
          </a:ln>
        </p:spPr>
        <p:txBody>
          <a:bodyPr vert="horz" lIns="0" tIns="0" rIns="0" bIns="0">
            <a:spAutoFit/>
          </a:bodyPr>
          <a:lstStyle/>
          <a:p>
            <a:pPr marL="216000" indent="-216000"/>
            <a:endParaRPr lang="de-DE" sz="2000"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7CC1-B705-4E49-AF3F-5B0DA57AC3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9D7C0480-8E07-BE48-BF5C-5098DC31D44F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E5E9F-C7BF-F641-A0BF-653DEA4E72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C4C05-C4A5-6649-9574-184D049C64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DC1-EDB8-AD46-A9FF-C9CDF025A5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4C7921B4-45B3-E146-9050-5E7FED508DD4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BAB61-40EA-4147-82D5-F2D42A593C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E5371-51AC-8D49-AC92-4EBE153167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C4D15-8C6D-F44E-B691-76E5B7E7A4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10E566D5-F0A3-2846-8382-6EC1C7605FB1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60ED6-27E1-8244-8DCC-A237527FF5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9D604-F8EE-B64B-A1A6-DBD6D1E919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C8F82-DDDE-BC41-B022-4BC002F0AC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DCC377CE-A23F-4A48-B72E-1041F1992538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760309-C3C0-FD45-9DDC-9250C05F36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9EE14-5493-8549-B8AB-78AB443C08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B8DEA-20DB-1C4C-BEAE-C9B6347DF7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4164442F-1BD7-824A-9CC8-76A00091B049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BA0C9-E82A-234C-8AF6-3893953855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FF2CE9-0046-F941-A122-B195B87AA3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4A430-4F09-CC40-9943-B829DC8F0D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3CA4FD7A-93C4-2F46-9A1A-39249A21B4C6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5DDB3-1CDB-7747-8D6E-2869517082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6000" y="812520"/>
            <a:ext cx="7127279" cy="4008959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0DC87-1C73-F44B-9E36-C6C2712F9E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ln>
            <a:noFill/>
          </a:ln>
        </p:spPr>
        <p:txBody>
          <a:bodyPr vert="horz" lIns="0" tIns="0" rIns="0" bIns="0">
            <a:spAutoFit/>
          </a:bodyPr>
          <a:lstStyle/>
          <a:p>
            <a:pPr marL="216000" indent="-216000"/>
            <a:endParaRPr lang="de-DE" sz="2000"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740C2-62CB-B641-851B-45B22B7077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2BB2F0BB-33B7-814E-873C-015454FDA691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3993F-4D2E-764A-8E74-A4891F2BDA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0C65D-DFDD-5E45-8112-9FBC5FBA4F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A909A-D747-AC41-8996-06DF34D839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0C670BA7-FAA6-624C-A745-160983E4256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F1FDE-0C8D-4D49-A008-2767C80355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13E53-0D90-E14F-A92D-DE087A0002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5CB4D-A6BA-1C48-B95D-69D7A8D7F7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84F916EC-C0EB-C140-9D12-0EA93E218AA1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65B37-2A8B-E64D-8135-4F6F040694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627D7-31A0-3543-8FE8-E40AABD4C6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ln>
            <a:noFill/>
          </a:ln>
        </p:spPr>
        <p:txBody>
          <a:bodyPr vert="horz" lIns="0" tIns="0" rIns="0" bIns="0">
            <a:spAutoFit/>
          </a:bodyPr>
          <a:lstStyle/>
          <a:p>
            <a:pPr marL="216000" indent="-216000"/>
            <a:endParaRPr lang="de-DE" sz="2000"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6D660-E959-644F-9DC9-65AB5D0D57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9DC9C014-6795-DE48-87E1-4508049D9ECE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A6E7DF-648A-2E43-A94F-071917C1AE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16AF0-E034-9440-8063-18231F0FD6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19566-0133-934C-8D35-B0FD885FDC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5B01CEF3-5B41-D142-A30C-9567E9E65EC0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24C63-7140-7446-8B27-7C8C06193A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E88F5-6794-1F45-AB93-591266FB6D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7A04A-CB62-9B42-AEDE-2F7E1DC8F3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6A6C6D99-4661-FF4B-863E-94A6B6340C95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2D1817-F25B-8443-90E2-4DEEB54566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355EA-077F-9844-B8E5-CE6788C57E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6801D-27DD-1649-AF96-A1DD9315BC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776D2AAE-1204-654F-85C5-FF53E543888B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AE8D3-FA31-CA4C-B051-8FF71F0D02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7FFEF-EB2C-6F45-ADB2-D5C6BD40AD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64CA-0F90-5F4B-A6FE-32654C0A94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CC9AAF7B-3531-434A-A5CB-DA9DBD6C464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467A1E-E844-364A-A13A-83AD6C56C1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7611A-6042-614F-A673-83CEBE201C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EBA76-896C-A74F-9756-F92AF4C516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A2E8D353-61E8-1F4A-8A07-9C77BB1F0234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794527-E2B0-2D4F-8FFE-3A932917FF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20919-9533-8B43-A7B4-2459944496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0B667-403C-054D-9E53-DF779EE868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1">
            <a:noAutofit/>
          </a:bodyPr>
          <a:lstStyle/>
          <a:p>
            <a:pPr lvl="0"/>
            <a:fld id="{E22EE254-71A6-7948-A18C-F11B139BDE61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DD94E-F28D-7041-8991-8008CA7ED5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9750" y="360363"/>
            <a:ext cx="6480175" cy="4859337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B80C8-4121-3749-8C41-EC6A407B9E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1137188" y="-1334562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5745753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461865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09558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1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 descr="logo UTFPR — Universidade Tecnológica Federal do Paraná UTFPR">
            <a:extLst>
              <a:ext uri="{FF2B5EF4-FFF2-40B4-BE49-F238E27FC236}">
                <a16:creationId xmlns:a16="http://schemas.microsoft.com/office/drawing/2014/main" id="{928A9A16-500C-914C-92BA-E291C438CC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88" y="52704"/>
            <a:ext cx="4803872" cy="19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C3AC-15F2-2B47-BA58-97D9F551A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E07EB-F7D4-F042-8E10-8CD453188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4975C-BCA9-0140-B828-BEA69680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7E3F6-9E70-C24F-95C2-266528D9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5083-E325-9147-AE71-D045C694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46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7311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066629" y="-219370"/>
            <a:ext cx="50137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509981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57674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707969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0" y="6038330"/>
            <a:ext cx="552221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1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10000"/>
                </a:solidFill>
              </a:defRPr>
            </a:lvl1pPr>
            <a:lvl2pPr>
              <a:defRPr baseline="0">
                <a:solidFill>
                  <a:srgbClr val="434343"/>
                </a:solidFill>
              </a:defRPr>
            </a:lvl2pPr>
            <a:lvl3pPr>
              <a:defRPr>
                <a:solidFill>
                  <a:srgbClr val="7F807F"/>
                </a:solidFill>
              </a:defRPr>
            </a:lvl3pPr>
            <a:lvl4pPr>
              <a:defRPr baseline="0">
                <a:solidFill>
                  <a:srgbClr val="7F807F"/>
                </a:solidFill>
              </a:defRPr>
            </a:lvl4pPr>
            <a:lvl5pPr>
              <a:defRPr>
                <a:solidFill>
                  <a:srgbClr val="7F80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01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5" r:id="rId2"/>
    <p:sldLayoutId id="2147483798" r:id="rId3"/>
    <p:sldLayoutId id="2147483770" r:id="rId4"/>
    <p:sldLayoutId id="2147483740" r:id="rId5"/>
    <p:sldLayoutId id="2147483763" r:id="rId6"/>
    <p:sldLayoutId id="2147483742" r:id="rId7"/>
    <p:sldLayoutId id="2147483752" r:id="rId8"/>
    <p:sldLayoutId id="2147483750" r:id="rId9"/>
    <p:sldLayoutId id="2147483751" r:id="rId10"/>
    <p:sldLayoutId id="2147483747" r:id="rId11"/>
    <p:sldLayoutId id="2147483800" r:id="rId12"/>
    <p:sldLayoutId id="2147483801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irkriehle.com/2009/07/18/the-intellectual-property-rights-imperative-of-single-vendor-open-sourc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12.pn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688" y="4461864"/>
            <a:ext cx="7239000" cy="1730213"/>
          </a:xfrm>
        </p:spPr>
        <p:txBody>
          <a:bodyPr/>
          <a:lstStyle/>
          <a:p>
            <a:r>
              <a:rPr lang="en-US" dirty="0"/>
              <a:t>Lecture #03: </a:t>
            </a:r>
            <a:r>
              <a:rPr lang="en-US" b="1" dirty="0"/>
              <a:t>Commercial Open Source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 err="1"/>
              <a:t>igorfs@utfpr.edu.br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 Source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5212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3EF8-DBFB-A94C-BF32-E54D3E5B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976E-6657-3F4F-9390-5FE3E6F63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Core product =</a:t>
            </a:r>
          </a:p>
          <a:p>
            <a:pPr lvl="1"/>
            <a:r>
              <a:rPr lang="en-US" sz="1400" dirty="0"/>
              <a:t>Open source software</a:t>
            </a:r>
          </a:p>
          <a:p>
            <a:pPr lvl="1"/>
            <a:r>
              <a:rPr lang="en-US" sz="1400" dirty="0"/>
              <a:t>Additional functionality</a:t>
            </a:r>
          </a:p>
          <a:p>
            <a:pPr lvl="1"/>
            <a:r>
              <a:rPr lang="en-US" sz="1400" dirty="0"/>
              <a:t>Complementary artifacts</a:t>
            </a:r>
          </a:p>
          <a:p>
            <a:pPr lvl="1"/>
            <a:r>
              <a:rPr lang="en-US" sz="1400" dirty="0"/>
              <a:t>Self-help services</a:t>
            </a:r>
          </a:p>
          <a:p>
            <a:pPr lvl="3">
              <a:buFontTx/>
              <a:buNone/>
            </a:pPr>
            <a:endParaRPr lang="en-US" sz="1200" dirty="0"/>
          </a:p>
          <a:p>
            <a:r>
              <a:rPr lang="en-US" sz="1800" b="1" dirty="0"/>
              <a:t>Basic product =</a:t>
            </a:r>
          </a:p>
          <a:p>
            <a:pPr lvl="1"/>
            <a:r>
              <a:rPr lang="en-US" sz="1400" dirty="0"/>
              <a:t>Core product +</a:t>
            </a:r>
          </a:p>
          <a:p>
            <a:pPr lvl="1"/>
            <a:r>
              <a:rPr lang="en-US" sz="1400" dirty="0"/>
              <a:t>Fitness for use</a:t>
            </a:r>
          </a:p>
          <a:p>
            <a:pPr lvl="1"/>
            <a:r>
              <a:rPr lang="en-US" sz="1400" dirty="0"/>
              <a:t>Certification</a:t>
            </a:r>
          </a:p>
          <a:p>
            <a:pPr lvl="1"/>
            <a:r>
              <a:rPr lang="en-US" sz="1400" dirty="0"/>
              <a:t>Support services</a:t>
            </a:r>
          </a:p>
          <a:p>
            <a:pPr lvl="3">
              <a:buFontTx/>
              <a:buNone/>
            </a:pPr>
            <a:endParaRPr lang="en-US" sz="1200" dirty="0"/>
          </a:p>
          <a:p>
            <a:r>
              <a:rPr lang="en-US" sz="1800" b="1" dirty="0"/>
              <a:t>Whole product =</a:t>
            </a:r>
          </a:p>
          <a:p>
            <a:pPr lvl="1"/>
            <a:r>
              <a:rPr lang="en-US" sz="1400" dirty="0"/>
              <a:t>Basic product +</a:t>
            </a:r>
          </a:p>
          <a:p>
            <a:pPr lvl="1"/>
            <a:r>
              <a:rPr lang="en-US" sz="1400" dirty="0"/>
              <a:t>Training</a:t>
            </a:r>
          </a:p>
          <a:p>
            <a:pPr lvl="1"/>
            <a:r>
              <a:rPr lang="en-US" sz="1400" dirty="0"/>
              <a:t>Consulting</a:t>
            </a:r>
          </a:p>
          <a:p>
            <a:pPr lvl="1"/>
            <a:r>
              <a:rPr lang="en-US" sz="1400" dirty="0"/>
              <a:t>Operations</a:t>
            </a:r>
          </a:p>
          <a:p>
            <a:endParaRPr lang="en-US" sz="20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D15B350-A849-9243-BDEC-62F2E0FCEC01}"/>
              </a:ext>
            </a:extLst>
          </p:cNvPr>
          <p:cNvSpPr txBox="1">
            <a:spLocks/>
          </p:cNvSpPr>
          <p:nvPr/>
        </p:nvSpPr>
        <p:spPr bwMode="auto">
          <a:xfrm>
            <a:off x="908663" y="1367640"/>
            <a:ext cx="9720000" cy="41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264"/>
              </a:buClr>
              <a:buChar char="•"/>
              <a:defRPr sz="2100">
                <a:solidFill>
                  <a:srgbClr val="003264"/>
                </a:solidFill>
                <a:latin typeface="Arial"/>
                <a:ea typeface="+mn-ea"/>
                <a:cs typeface="Arial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rgbClr val="003264"/>
                </a:solidFill>
                <a:latin typeface="Arial"/>
                <a:cs typeface="Arial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i="0">
                <a:solidFill>
                  <a:srgbClr val="003264"/>
                </a:solidFill>
                <a:latin typeface="Arial"/>
                <a:cs typeface="Arial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3264"/>
                </a:solidFill>
                <a:latin typeface="Arial"/>
                <a:cs typeface="Arial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3264"/>
                </a:solidFill>
                <a:latin typeface="Arial"/>
                <a:cs typeface="Arial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D7C"/>
                </a:solidFill>
                <a:latin typeface="+mn-lt"/>
              </a:defRPr>
            </a:lvl9pPr>
          </a:lstStyle>
          <a:p>
            <a:endParaRPr lang="en-US" sz="1600" kern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1F0B98-B238-FA46-BF7F-9E32890741EC}"/>
              </a:ext>
            </a:extLst>
          </p:cNvPr>
          <p:cNvGrpSpPr/>
          <p:nvPr/>
        </p:nvGrpSpPr>
        <p:grpSpPr>
          <a:xfrm>
            <a:off x="2389578" y="2270036"/>
            <a:ext cx="5784841" cy="3801960"/>
            <a:chOff x="3611159" y="1615680"/>
            <a:chExt cx="5784841" cy="38019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009EE3-F1D0-434A-8A28-45596B829072}"/>
                </a:ext>
              </a:extLst>
            </p:cNvPr>
            <p:cNvSpPr txBox="1"/>
            <p:nvPr/>
          </p:nvSpPr>
          <p:spPr>
            <a:xfrm>
              <a:off x="3611159" y="1615680"/>
              <a:ext cx="1729800" cy="38019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6000" b="0" i="0" u="none" strike="noStrike" kern="1200" dirty="0">
                  <a:ln>
                    <a:noFill/>
                  </a:ln>
                  <a:solidFill>
                    <a:srgbClr val="010000"/>
                  </a:solidFill>
                  <a:latin typeface="Times New Roman" pitchFamily="18"/>
                  <a:ea typeface="WenQuanYi Zen Hei" pitchFamily="2"/>
                  <a:cs typeface="Lohit Hindi" pitchFamily="2"/>
                </a:rPr>
                <a:t>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AEE76C-7538-EE43-8D1C-9B2C942C1053}"/>
                </a:ext>
              </a:extLst>
            </p:cNvPr>
            <p:cNvSpPr txBox="1"/>
            <p:nvPr/>
          </p:nvSpPr>
          <p:spPr>
            <a:xfrm>
              <a:off x="5040000" y="3204729"/>
              <a:ext cx="4356000" cy="108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3200" b="1" i="0" u="none" strike="noStrike" kern="1200" dirty="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Always commercial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A015DB-2E5C-B74D-B426-AB79AE28434C}"/>
              </a:ext>
            </a:extLst>
          </p:cNvPr>
          <p:cNvGrpSpPr/>
          <p:nvPr/>
        </p:nvGrpSpPr>
        <p:grpSpPr>
          <a:xfrm>
            <a:off x="3266748" y="1728679"/>
            <a:ext cx="4008796" cy="1183660"/>
            <a:chOff x="4102567" y="1700363"/>
            <a:chExt cx="4008796" cy="1183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756DA2-EBD5-9841-8691-E8E1D636777A}"/>
                </a:ext>
              </a:extLst>
            </p:cNvPr>
            <p:cNvSpPr txBox="1"/>
            <p:nvPr/>
          </p:nvSpPr>
          <p:spPr>
            <a:xfrm>
              <a:off x="4102567" y="1700363"/>
              <a:ext cx="551671" cy="108271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6600" b="0" i="0" u="none" strike="noStrike" kern="1200" dirty="0">
                  <a:ln>
                    <a:noFill/>
                  </a:ln>
                  <a:solidFill>
                    <a:srgbClr val="010000"/>
                  </a:solidFill>
                  <a:latin typeface="Times New Roman" pitchFamily="18"/>
                  <a:ea typeface="WenQuanYi Zen Hei" pitchFamily="2"/>
                  <a:cs typeface="Lohit Hindi" pitchFamily="2"/>
                </a:rPr>
                <a:t>}</a:t>
              </a:r>
              <a:endParaRPr lang="en-US" sz="3600" b="0" i="0" u="none" strike="noStrike" kern="1200" dirty="0">
                <a:ln>
                  <a:noFill/>
                </a:ln>
                <a:solidFill>
                  <a:srgbClr val="010000"/>
                </a:solidFill>
                <a:latin typeface="Times New Roman" pitchFamily="18"/>
                <a:ea typeface="WenQuanYi Zen Hei" pitchFamily="2"/>
                <a:cs typeface="Lohit Hindi" pitchFamily="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FD4E64-BC9A-0D4E-AAFB-E2E51A90831C}"/>
                </a:ext>
              </a:extLst>
            </p:cNvPr>
            <p:cNvSpPr txBox="1"/>
            <p:nvPr/>
          </p:nvSpPr>
          <p:spPr>
            <a:xfrm>
              <a:off x="4511363" y="1804023"/>
              <a:ext cx="3600000" cy="108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dirty="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Sometimes commercial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82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1A81-B37A-994A-9E4C-09BE59A8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B5C92-A9FD-2647-9848-E0206B250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E8E89C-61E2-7B42-9E6B-13AF3EC2AB99}"/>
              </a:ext>
            </a:extLst>
          </p:cNvPr>
          <p:cNvGrpSpPr/>
          <p:nvPr/>
        </p:nvGrpSpPr>
        <p:grpSpPr>
          <a:xfrm>
            <a:off x="446568" y="1810125"/>
            <a:ext cx="8526825" cy="3954881"/>
            <a:chOff x="360000" y="810000"/>
            <a:chExt cx="9180000" cy="39600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052AA4-4BC9-A94B-8E92-5DFA5ED92077}"/>
                </a:ext>
              </a:extLst>
            </p:cNvPr>
            <p:cNvSpPr/>
            <p:nvPr/>
          </p:nvSpPr>
          <p:spPr>
            <a:xfrm>
              <a:off x="4140000" y="2520000"/>
              <a:ext cx="288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2AB4F2-AEAE-E14D-9911-2A0832209B5A}"/>
                </a:ext>
              </a:extLst>
            </p:cNvPr>
            <p:cNvGrpSpPr/>
            <p:nvPr/>
          </p:nvGrpSpPr>
          <p:grpSpPr>
            <a:xfrm>
              <a:off x="7380000" y="810000"/>
              <a:ext cx="2160000" cy="3960000"/>
              <a:chOff x="7380000" y="810000"/>
              <a:chExt cx="2160000" cy="396000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5DC0691-B522-744D-8C91-A2BAACCAC9E9}"/>
                  </a:ext>
                </a:extLst>
              </p:cNvPr>
              <p:cNvSpPr/>
              <p:nvPr/>
            </p:nvSpPr>
            <p:spPr>
              <a:xfrm>
                <a:off x="7380000" y="1980000"/>
                <a:ext cx="720000" cy="360000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3F51B5"/>
              </a:solidFill>
              <a:ln w="18360">
                <a:solidFill>
                  <a:srgbClr val="FFFFFF"/>
                </a:solidFill>
                <a:prstDash val="solid"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1">
                    <a:solidFill>
                      <a:srgbClr val="FFFFFF"/>
                    </a:solidFill>
                  </a:defRPr>
                </a:pPr>
                <a:r>
                  <a:rPr lang="en-US" sz="1800" b="1" i="0" u="none" strike="noStrike" kern="1200">
                    <a:ln>
                      <a:noFill/>
                    </a:ln>
                    <a:solidFill>
                      <a:srgbClr val="FFFFFF"/>
                    </a:solidFill>
                    <a:latin typeface="Arial" pitchFamily="18"/>
                    <a:ea typeface="WenQuanYi Zen Hei" pitchFamily="2"/>
                    <a:cs typeface="Lohit Hindi" pitchFamily="2"/>
                  </a:rPr>
                  <a:t>UTIL</a:t>
                </a: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0BAF3CD-96AC-5B45-910A-FF51A007F307}"/>
                  </a:ext>
                </a:extLst>
              </p:cNvPr>
              <p:cNvSpPr/>
              <p:nvPr/>
            </p:nvSpPr>
            <p:spPr>
              <a:xfrm>
                <a:off x="7380000" y="1440000"/>
                <a:ext cx="720000" cy="360000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3F51B5"/>
              </a:solidFill>
              <a:ln w="18360">
                <a:solidFill>
                  <a:srgbClr val="FFFFFF"/>
                </a:solidFill>
                <a:prstDash val="solid"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1">
                    <a:solidFill>
                      <a:srgbClr val="FFFFFF"/>
                    </a:solidFill>
                  </a:defRPr>
                </a:pPr>
                <a:r>
                  <a:rPr lang="en-US" sz="1800" b="1" i="0" u="none" strike="noStrike" kern="1200">
                    <a:ln>
                      <a:noFill/>
                    </a:ln>
                    <a:solidFill>
                      <a:srgbClr val="FFFFFF"/>
                    </a:solidFill>
                    <a:latin typeface="Arial" pitchFamily="18"/>
                    <a:ea typeface="WenQuanYi Zen Hei" pitchFamily="2"/>
                    <a:cs typeface="Lohit Hindi" pitchFamily="2"/>
                  </a:rPr>
                  <a:t>INC</a:t>
                </a: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4F65231-9C77-2E44-9EE0-6890A4EFCC9D}"/>
                  </a:ext>
                </a:extLst>
              </p:cNvPr>
              <p:cNvSpPr/>
              <p:nvPr/>
            </p:nvSpPr>
            <p:spPr>
              <a:xfrm>
                <a:off x="7380000" y="3060000"/>
                <a:ext cx="720000" cy="360000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3F51B5"/>
              </a:solidFill>
              <a:ln w="18360">
                <a:solidFill>
                  <a:srgbClr val="FFFFFF"/>
                </a:solidFill>
                <a:prstDash val="solid"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1">
                    <a:solidFill>
                      <a:srgbClr val="FFFFFF"/>
                    </a:solidFill>
                  </a:defRPr>
                </a:pPr>
                <a:r>
                  <a:rPr lang="en-US" sz="1800" b="1" i="0" u="none" strike="noStrike" kern="1200">
                    <a:ln>
                      <a:noFill/>
                    </a:ln>
                    <a:solidFill>
                      <a:srgbClr val="FFFFFF"/>
                    </a:solidFill>
                    <a:latin typeface="Arial" pitchFamily="18"/>
                    <a:ea typeface="WenQuanYi Zen Hei" pitchFamily="2"/>
                    <a:cs typeface="Lohit Hindi" pitchFamily="2"/>
                  </a:rPr>
                  <a:t>UPD</a:t>
                </a: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B7950FC-90C9-CC4B-919A-E474CC18824A}"/>
                  </a:ext>
                </a:extLst>
              </p:cNvPr>
              <p:cNvSpPr/>
              <p:nvPr/>
            </p:nvSpPr>
            <p:spPr>
              <a:xfrm>
                <a:off x="7380000" y="2520000"/>
                <a:ext cx="720000" cy="360000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3F51B5"/>
              </a:solidFill>
              <a:ln w="18360">
                <a:solidFill>
                  <a:srgbClr val="FFFFFF"/>
                </a:solidFill>
                <a:prstDash val="solid"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1">
                    <a:solidFill>
                      <a:srgbClr val="FFFFFF"/>
                    </a:solidFill>
                  </a:defRPr>
                </a:pPr>
                <a:r>
                  <a:rPr lang="en-US" sz="1800" b="1" i="0" u="none" strike="noStrike" kern="1200">
                    <a:ln>
                      <a:noFill/>
                    </a:ln>
                    <a:solidFill>
                      <a:srgbClr val="FFFFFF"/>
                    </a:solidFill>
                    <a:latin typeface="Arial" pitchFamily="18"/>
                    <a:ea typeface="WenQuanYi Zen Hei" pitchFamily="2"/>
                    <a:cs typeface="Lohit Hindi" pitchFamily="2"/>
                  </a:rPr>
                  <a:t>LIC</a:t>
                </a: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D29C609-2941-F049-BC88-ED6FF9FDFF93}"/>
                  </a:ext>
                </a:extLst>
              </p:cNvPr>
              <p:cNvSpPr/>
              <p:nvPr/>
            </p:nvSpPr>
            <p:spPr>
              <a:xfrm>
                <a:off x="7380000" y="900000"/>
                <a:ext cx="720000" cy="360000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3F51B5"/>
              </a:solidFill>
              <a:ln w="18360">
                <a:solidFill>
                  <a:srgbClr val="FFFFFF"/>
                </a:solidFill>
                <a:prstDash val="solid"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1">
                    <a:solidFill>
                      <a:srgbClr val="FFFFFF"/>
                    </a:solidFill>
                  </a:defRPr>
                </a:pPr>
                <a:r>
                  <a:rPr lang="en-US" sz="1800" b="1" i="0" u="none" strike="noStrike" kern="1200">
                    <a:ln>
                      <a:noFill/>
                    </a:ln>
                    <a:solidFill>
                      <a:srgbClr val="FFFFFF"/>
                    </a:solidFill>
                    <a:latin typeface="Arial" pitchFamily="18"/>
                    <a:ea typeface="WenQuanYi Zen Hei" pitchFamily="2"/>
                    <a:cs typeface="Lohit Hindi" pitchFamily="2"/>
                  </a:rPr>
                  <a:t>DOC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69C6C1-A496-3041-A1ED-4A17CFB9F4FD}"/>
                  </a:ext>
                </a:extLst>
              </p:cNvPr>
              <p:cNvSpPr txBox="1"/>
              <p:nvPr/>
            </p:nvSpPr>
            <p:spPr>
              <a:xfrm>
                <a:off x="8100000" y="810000"/>
                <a:ext cx="14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Documentation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5C7355-41C4-0B45-ADD2-46D32405E107}"/>
                  </a:ext>
                </a:extLst>
              </p:cNvPr>
              <p:cNvSpPr txBox="1"/>
              <p:nvPr/>
            </p:nvSpPr>
            <p:spPr>
              <a:xfrm>
                <a:off x="8100000" y="1440000"/>
                <a:ext cx="1440000" cy="3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72000" tIns="0" rIns="0" bIns="0" anchor="t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Incident-based</a:t>
                </a:r>
              </a:p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support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5C6F04-FF61-1E4E-8248-70E1A78CF157}"/>
                  </a:ext>
                </a:extLst>
              </p:cNvPr>
              <p:cNvSpPr txBox="1"/>
              <p:nvPr/>
            </p:nvSpPr>
            <p:spPr>
              <a:xfrm>
                <a:off x="8100000" y="1890000"/>
                <a:ext cx="14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Utilities</a:t>
                </a: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2AFB8E6-4EEF-3241-97DB-10054AE2B4F9}"/>
                  </a:ext>
                </a:extLst>
              </p:cNvPr>
              <p:cNvSpPr/>
              <p:nvPr/>
            </p:nvSpPr>
            <p:spPr>
              <a:xfrm>
                <a:off x="7380000" y="3600000"/>
                <a:ext cx="720000" cy="360000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3F51B5"/>
              </a:solidFill>
              <a:ln w="18360">
                <a:solidFill>
                  <a:srgbClr val="FFFFFF"/>
                </a:solidFill>
                <a:prstDash val="solid"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1">
                    <a:solidFill>
                      <a:srgbClr val="FFFFFF"/>
                    </a:solidFill>
                  </a:defRPr>
                </a:pPr>
                <a:r>
                  <a:rPr lang="en-US" sz="1800" b="1" i="0" u="none" strike="noStrike" kern="1200">
                    <a:ln>
                      <a:noFill/>
                    </a:ln>
                    <a:solidFill>
                      <a:srgbClr val="FFFFFF"/>
                    </a:solidFill>
                    <a:latin typeface="Arial" pitchFamily="18"/>
                    <a:ea typeface="WenQuanYi Zen Hei" pitchFamily="2"/>
                    <a:cs typeface="Lohit Hindi" pitchFamily="2"/>
                  </a:rPr>
                  <a:t>TRN</a:t>
                </a: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AD000AA-DDDB-A64B-90B3-589E5F0015D2}"/>
                  </a:ext>
                </a:extLst>
              </p:cNvPr>
              <p:cNvSpPr/>
              <p:nvPr/>
            </p:nvSpPr>
            <p:spPr>
              <a:xfrm>
                <a:off x="7380000" y="4320000"/>
                <a:ext cx="720000" cy="360000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3F51B5"/>
              </a:solidFill>
              <a:ln w="18360">
                <a:solidFill>
                  <a:srgbClr val="FFFFFF"/>
                </a:solidFill>
                <a:prstDash val="solid"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1">
                    <a:solidFill>
                      <a:srgbClr val="FFFFFF"/>
                    </a:solidFill>
                  </a:defRPr>
                </a:pPr>
                <a:r>
                  <a:rPr lang="en-US" sz="1800" b="1" i="0" u="none" strike="noStrike" kern="1200">
                    <a:ln>
                      <a:noFill/>
                    </a:ln>
                    <a:solidFill>
                      <a:srgbClr val="FFFFFF"/>
                    </a:solidFill>
                    <a:latin typeface="Arial" pitchFamily="18"/>
                    <a:ea typeface="WenQuanYi Zen Hei" pitchFamily="2"/>
                    <a:cs typeface="Lohit Hindi" pitchFamily="2"/>
                  </a:rPr>
                  <a:t>24x7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A0ED3D-47C9-E248-AFF9-9A0696FE47C6}"/>
                  </a:ext>
                </a:extLst>
              </p:cNvPr>
              <p:cNvSpPr txBox="1"/>
              <p:nvPr/>
            </p:nvSpPr>
            <p:spPr>
              <a:xfrm>
                <a:off x="8100000" y="3510000"/>
                <a:ext cx="14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Training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840771-9531-2A46-A239-EFB620D6638E}"/>
                  </a:ext>
                </a:extLst>
              </p:cNvPr>
              <p:cNvSpPr txBox="1"/>
              <p:nvPr/>
            </p:nvSpPr>
            <p:spPr>
              <a:xfrm>
                <a:off x="8100000" y="4230000"/>
                <a:ext cx="14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24x7 hotline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5C90B4-3757-A347-B794-DB1F8617B9DF}"/>
                  </a:ext>
                </a:extLst>
              </p:cNvPr>
              <p:cNvSpPr txBox="1"/>
              <p:nvPr/>
            </p:nvSpPr>
            <p:spPr>
              <a:xfrm>
                <a:off x="8100000" y="2502000"/>
                <a:ext cx="1440000" cy="3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72000" tIns="0" rIns="0" bIns="0" anchor="ctr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Commercial</a:t>
                </a:r>
              </a:p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license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36E7CF-3C58-344A-8709-F4F053B8F7C8}"/>
                  </a:ext>
                </a:extLst>
              </p:cNvPr>
              <p:cNvSpPr txBox="1"/>
              <p:nvPr/>
            </p:nvSpPr>
            <p:spPr>
              <a:xfrm>
                <a:off x="8100000" y="2970000"/>
                <a:ext cx="14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Update service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C2A3476-9053-774B-8C1A-91BB0D6F896E}"/>
                  </a:ext>
                </a:extLst>
              </p:cNvPr>
              <p:cNvSpPr txBox="1"/>
              <p:nvPr/>
            </p:nvSpPr>
            <p:spPr>
              <a:xfrm>
                <a:off x="7380000" y="3799080"/>
                <a:ext cx="720000" cy="537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72000" tIns="72000" rIns="72000" bIns="72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2400" b="0" i="0" u="none" strike="noStrike" kern="1200">
                    <a:ln>
                      <a:noFill/>
                    </a:ln>
                    <a:latin typeface="Arial" pitchFamily="18"/>
                    <a:ea typeface="WenQuanYi Zen Hei" pitchFamily="2"/>
                    <a:cs typeface="Lohit Hindi" pitchFamily="2"/>
                  </a:rPr>
                  <a:t>...</a:t>
                </a: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9E2DC46-C4B1-D141-B2E8-136E576A76F5}"/>
                </a:ext>
              </a:extLst>
            </p:cNvPr>
            <p:cNvSpPr/>
            <p:nvPr/>
          </p:nvSpPr>
          <p:spPr>
            <a:xfrm rot="5400000">
              <a:off x="180000" y="1620000"/>
              <a:ext cx="1080000" cy="72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212121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0" tIns="0" rIns="0" bIns="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 b="1">
                  <a:solidFill>
                    <a:srgbClr val="FFFFFF"/>
                  </a:solidFill>
                </a:defRPr>
              </a:pPr>
              <a:r>
                <a:rPr lang="en-US" sz="1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Open</a:t>
              </a:r>
              <a:br>
                <a:rPr lang="en-US" sz="1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</a:br>
              <a:r>
                <a:rPr lang="en-US" sz="1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Source</a:t>
              </a:r>
              <a:br>
                <a:rPr lang="en-US" sz="1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</a:br>
              <a:r>
                <a:rPr lang="en-US" sz="1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Community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4AAA533-5FBE-2B42-A8B2-742EB627AA5C}"/>
                </a:ext>
              </a:extLst>
            </p:cNvPr>
            <p:cNvSpPr/>
            <p:nvPr/>
          </p:nvSpPr>
          <p:spPr>
            <a:xfrm rot="5400000">
              <a:off x="180000" y="2700000"/>
              <a:ext cx="1080000" cy="72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212121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0" tIns="0" rIns="0" bIns="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200" b="1">
                  <a:solidFill>
                    <a:srgbClr val="FFFFFF"/>
                  </a:solidFill>
                </a:defRPr>
              </a:pPr>
              <a:r>
                <a:rPr lang="en-US" sz="1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Enterprise</a:t>
              </a:r>
              <a:br>
                <a:rPr lang="en-US" sz="1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</a:br>
              <a:r>
                <a:rPr lang="en-US" sz="1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Customers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981D85E-A0A9-9F4F-957D-203BCA75989B}"/>
                </a:ext>
              </a:extLst>
            </p:cNvPr>
            <p:cNvSpPr/>
            <p:nvPr/>
          </p:nvSpPr>
          <p:spPr>
            <a:xfrm rot="5400000">
              <a:off x="180000" y="3780000"/>
              <a:ext cx="1080000" cy="72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212121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0" tIns="0" rIns="0" bIns="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500" b="1">
                  <a:solidFill>
                    <a:srgbClr val="FFFFFF"/>
                  </a:solidFill>
                </a:defRPr>
              </a:pPr>
              <a:r>
                <a:rPr lang="en-US" sz="15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ISV / OEM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0633CFC-B70E-3E49-AF44-C9CBF0660326}"/>
                </a:ext>
              </a:extLst>
            </p:cNvPr>
            <p:cNvSpPr/>
            <p:nvPr/>
          </p:nvSpPr>
          <p:spPr>
            <a:xfrm>
              <a:off x="1260000" y="900000"/>
              <a:ext cx="2880000" cy="5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212121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200" b="1">
                  <a:solidFill>
                    <a:srgbClr val="FFFFFF"/>
                  </a:solidFill>
                </a:defRPr>
              </a:pPr>
              <a:r>
                <a:rPr lang="en-US" sz="2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Web Store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0699976-7A06-B94E-B40F-8B937636D50A}"/>
                </a:ext>
              </a:extLst>
            </p:cNvPr>
            <p:cNvSpPr/>
            <p:nvPr/>
          </p:nvSpPr>
          <p:spPr>
            <a:xfrm>
              <a:off x="4140000" y="900000"/>
              <a:ext cx="2880000" cy="5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212121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200" b="1">
                  <a:solidFill>
                    <a:srgbClr val="FFFFFF"/>
                  </a:solidFill>
                </a:defRPr>
              </a:pPr>
              <a:r>
                <a:rPr lang="en-US" sz="22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Direct Sales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E8A44EF-2776-2844-8812-E2C4E6A3AA8D}"/>
                </a:ext>
              </a:extLst>
            </p:cNvPr>
            <p:cNvSpPr/>
            <p:nvPr/>
          </p:nvSpPr>
          <p:spPr>
            <a:xfrm>
              <a:off x="4140000" y="3600000"/>
              <a:ext cx="288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B9F3C19-C17B-A240-BF0A-86E01AD0B19E}"/>
                </a:ext>
              </a:extLst>
            </p:cNvPr>
            <p:cNvSpPr/>
            <p:nvPr/>
          </p:nvSpPr>
          <p:spPr>
            <a:xfrm>
              <a:off x="1260000" y="2520000"/>
              <a:ext cx="288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D3D0285-3814-7B4E-B448-5307B9154C20}"/>
                </a:ext>
              </a:extLst>
            </p:cNvPr>
            <p:cNvSpPr/>
            <p:nvPr/>
          </p:nvSpPr>
          <p:spPr>
            <a:xfrm>
              <a:off x="4500000" y="270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LIC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24622D5-A8A8-6D40-9CD7-626FD7A0C5BB}"/>
                </a:ext>
              </a:extLst>
            </p:cNvPr>
            <p:cNvSpPr/>
            <p:nvPr/>
          </p:nvSpPr>
          <p:spPr>
            <a:xfrm>
              <a:off x="5220000" y="306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TRN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C6AE5F3-1554-644B-8844-CA24B0B9B22A}"/>
                </a:ext>
              </a:extLst>
            </p:cNvPr>
            <p:cNvSpPr/>
            <p:nvPr/>
          </p:nvSpPr>
          <p:spPr>
            <a:xfrm>
              <a:off x="5220000" y="270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UPD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5790811-98A1-6B42-BCCE-F56BD4A7B50D}"/>
                </a:ext>
              </a:extLst>
            </p:cNvPr>
            <p:cNvSpPr/>
            <p:nvPr/>
          </p:nvSpPr>
          <p:spPr>
            <a:xfrm>
              <a:off x="5940000" y="270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UTIL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CE9A860-E345-5C43-9885-9D7535D78174}"/>
                </a:ext>
              </a:extLst>
            </p:cNvPr>
            <p:cNvSpPr/>
            <p:nvPr/>
          </p:nvSpPr>
          <p:spPr>
            <a:xfrm>
              <a:off x="4500000" y="306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DOC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7AE988E-D023-104C-B82F-21EF26526091}"/>
                </a:ext>
              </a:extLst>
            </p:cNvPr>
            <p:cNvSpPr/>
            <p:nvPr/>
          </p:nvSpPr>
          <p:spPr>
            <a:xfrm>
              <a:off x="5940000" y="306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24x7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022764F-C5B1-E446-A409-C378A4F4D500}"/>
                </a:ext>
              </a:extLst>
            </p:cNvPr>
            <p:cNvSpPr/>
            <p:nvPr/>
          </p:nvSpPr>
          <p:spPr>
            <a:xfrm>
              <a:off x="4500000" y="3780000"/>
              <a:ext cx="144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LIC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3D3F56F-8BCB-6446-B7D1-E2286E5A851C}"/>
                </a:ext>
              </a:extLst>
            </p:cNvPr>
            <p:cNvSpPr/>
            <p:nvPr/>
          </p:nvSpPr>
          <p:spPr>
            <a:xfrm>
              <a:off x="5220000" y="414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TRN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4D2332-D54F-4A48-AD21-70BE04671D2E}"/>
                </a:ext>
              </a:extLst>
            </p:cNvPr>
            <p:cNvSpPr/>
            <p:nvPr/>
          </p:nvSpPr>
          <p:spPr>
            <a:xfrm>
              <a:off x="5940000" y="378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UTIL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1DB593F-F8B7-3F4F-9629-278BA26C040C}"/>
                </a:ext>
              </a:extLst>
            </p:cNvPr>
            <p:cNvSpPr/>
            <p:nvPr/>
          </p:nvSpPr>
          <p:spPr>
            <a:xfrm>
              <a:off x="4500000" y="414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DOC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6044D73-A15F-344E-9337-20C6D7456A79}"/>
                </a:ext>
              </a:extLst>
            </p:cNvPr>
            <p:cNvSpPr/>
            <p:nvPr/>
          </p:nvSpPr>
          <p:spPr>
            <a:xfrm>
              <a:off x="5940000" y="414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24x7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C247AAC-BA65-F84D-AF73-26BB97DBC950}"/>
                </a:ext>
              </a:extLst>
            </p:cNvPr>
            <p:cNvSpPr/>
            <p:nvPr/>
          </p:nvSpPr>
          <p:spPr>
            <a:xfrm>
              <a:off x="1260000" y="1440000"/>
              <a:ext cx="288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1AAAFF-2029-7447-9E38-705650CC3BC6}"/>
                </a:ext>
              </a:extLst>
            </p:cNvPr>
            <p:cNvSpPr/>
            <p:nvPr/>
          </p:nvSpPr>
          <p:spPr>
            <a:xfrm>
              <a:off x="3240000" y="180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UTIL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49A97FE-584F-2D43-A231-2B7270825E08}"/>
                </a:ext>
              </a:extLst>
            </p:cNvPr>
            <p:cNvSpPr/>
            <p:nvPr/>
          </p:nvSpPr>
          <p:spPr>
            <a:xfrm>
              <a:off x="2340000" y="180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INC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A1A5A9B-8124-4644-89DE-15DFE3E9BAC6}"/>
                </a:ext>
              </a:extLst>
            </p:cNvPr>
            <p:cNvSpPr/>
            <p:nvPr/>
          </p:nvSpPr>
          <p:spPr>
            <a:xfrm>
              <a:off x="1440000" y="1800000"/>
              <a:ext cx="720000" cy="3600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3F51B5"/>
            </a:solidFill>
            <a:ln w="1836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1">
                  <a:solidFill>
                    <a:srgbClr val="FFFFFF"/>
                  </a:solidFill>
                </a:defRPr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DOC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81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F43-B8F4-4243-8029-518B2014B9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Commercial Open Source by Intellectual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93688-51B3-5543-BAC9-939F4B4C10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sz="2000" dirty="0"/>
              <a:t>Single-vendor open source firms</a:t>
            </a:r>
          </a:p>
          <a:p>
            <a:pPr lvl="1"/>
            <a:r>
              <a:rPr lang="en-US" sz="1600" dirty="0"/>
              <a:t>Provide a traditional software product to enterprises</a:t>
            </a:r>
          </a:p>
          <a:p>
            <a:pPr lvl="1"/>
            <a:r>
              <a:rPr lang="en-US" sz="1600" dirty="0"/>
              <a:t>Exclusively own (key parts of) the software their business is based on</a:t>
            </a:r>
          </a:p>
          <a:p>
            <a:pPr lvl="1"/>
            <a:r>
              <a:rPr lang="en-US" sz="1600" dirty="0"/>
              <a:t>Can attract venture capital; can have outsize returns</a:t>
            </a:r>
          </a:p>
          <a:p>
            <a:pPr lvl="3">
              <a:buNone/>
            </a:pPr>
            <a:endParaRPr lang="en-US" sz="1400" dirty="0"/>
          </a:p>
          <a:p>
            <a:pPr lvl="0"/>
            <a:r>
              <a:rPr lang="en-US" sz="2000" dirty="0"/>
              <a:t>Open source distributor firms</a:t>
            </a:r>
          </a:p>
          <a:p>
            <a:pPr lvl="1"/>
            <a:r>
              <a:rPr lang="en-US" sz="1600" dirty="0"/>
              <a:t>Provide a well working assembly of open source components</a:t>
            </a:r>
          </a:p>
          <a:p>
            <a:pPr lvl="1"/>
            <a:r>
              <a:rPr lang="en-US" sz="1600" dirty="0"/>
              <a:t>Exclusively own non-core-software IP (configuration data, regression test suites, …)</a:t>
            </a:r>
          </a:p>
          <a:p>
            <a:pPr lvl="1"/>
            <a:r>
              <a:rPr lang="en-US" sz="1600" dirty="0"/>
              <a:t>Can attract venture capital; can have outsize returns</a:t>
            </a:r>
          </a:p>
          <a:p>
            <a:pPr lvl="3">
              <a:buNone/>
            </a:pPr>
            <a:endParaRPr lang="en-US" sz="1400" dirty="0"/>
          </a:p>
          <a:p>
            <a:pPr lvl="0"/>
            <a:r>
              <a:rPr lang="en-US" sz="2000" dirty="0"/>
              <a:t>Service and support firms</a:t>
            </a:r>
          </a:p>
          <a:p>
            <a:pPr lvl="1"/>
            <a:r>
              <a:rPr lang="en-US" sz="1600" dirty="0"/>
              <a:t>Service existing community open source software</a:t>
            </a:r>
          </a:p>
          <a:p>
            <a:pPr lvl="1"/>
            <a:r>
              <a:rPr lang="en-US" sz="1600" dirty="0"/>
              <a:t>Share in the IP, don’t dominate it</a:t>
            </a:r>
          </a:p>
          <a:p>
            <a:pPr lvl="1"/>
            <a:r>
              <a:rPr lang="en-US" sz="1600" dirty="0"/>
              <a:t>Don’t attract venture capital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74505862-FA2E-A242-8C9C-4CBDB1388CC9}"/>
              </a:ext>
            </a:extLst>
          </p:cNvPr>
          <p:cNvSpPr txBox="1">
            <a:spLocks/>
          </p:cNvSpPr>
          <p:nvPr/>
        </p:nvSpPr>
        <p:spPr>
          <a:xfrm>
            <a:off x="5900738" y="6326509"/>
            <a:ext cx="3332519" cy="27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6350" lvl="1">
              <a:spcBef>
                <a:spcPct val="20000"/>
              </a:spcBef>
            </a:pPr>
            <a:r>
              <a:rPr lang="en-US" sz="1000" b="1">
                <a:solidFill>
                  <a:srgbClr val="434343"/>
                </a:solidFill>
                <a:latin typeface="Arial"/>
                <a:cs typeface="Arial"/>
              </a:rPr>
              <a:t>Commercial Open Source Startups</a:t>
            </a:r>
            <a:endParaRPr lang="en-US" sz="1000" b="1" dirty="0">
              <a:solidFill>
                <a:srgbClr val="434343"/>
              </a:solidFill>
              <a:latin typeface="Arial"/>
              <a:cs typeface="Arial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AAC2893-ECD2-4042-AFEF-62C1B3C14E87}"/>
              </a:ext>
            </a:extLst>
          </p:cNvPr>
          <p:cNvSpPr txBox="1">
            <a:spLocks/>
          </p:cNvSpPr>
          <p:nvPr/>
        </p:nvSpPr>
        <p:spPr>
          <a:xfrm>
            <a:off x="5907885" y="6596509"/>
            <a:ext cx="3702150" cy="27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6350" lvl="1">
              <a:spcBef>
                <a:spcPct val="20000"/>
              </a:spcBef>
            </a:pPr>
            <a:r>
              <a:rPr lang="en-US" sz="1000" b="1">
                <a:solidFill>
                  <a:srgbClr val="434343"/>
                </a:solidFill>
                <a:latin typeface="Arial"/>
                <a:cs typeface="Arial"/>
              </a:rPr>
              <a:t>© 2021 Dirk Riehle - Some Rights Reserved</a:t>
            </a:r>
            <a:endParaRPr lang="en-US" sz="1000" b="1" dirty="0">
              <a:solidFill>
                <a:srgbClr val="43434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433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AFF1-ED23-9441-B353-D8ECB3852B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80974"/>
            <a:ext cx="8305800" cy="523220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Single-</a:t>
            </a:r>
            <a:r>
              <a:rPr lang="de-DE" dirty="0" err="1"/>
              <a:t>Vendor</a:t>
            </a:r>
            <a:r>
              <a:rPr lang="de-DE" dirty="0"/>
              <a:t> Open Source </a:t>
            </a:r>
            <a:r>
              <a:rPr lang="de-DE" dirty="0" err="1"/>
              <a:t>Firms</a:t>
            </a:r>
            <a:endParaRPr lang="de-D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2036-AD37-8447-814D-81CD8830F3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Definition of Single-Vendor Open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6C53-7164-1C49-A8D5-E8B74E891B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dirty="0"/>
              <a:t>Single-vendor open source software is commercial open source software that</a:t>
            </a:r>
          </a:p>
          <a:p>
            <a:pPr lvl="1"/>
            <a:r>
              <a:rPr lang="en-US" dirty="0"/>
              <a:t>Is managed and developed by a single vendor</a:t>
            </a:r>
          </a:p>
          <a:p>
            <a:pPr lvl="3">
              <a:buNone/>
            </a:pPr>
            <a:endParaRPr lang="en-US" dirty="0"/>
          </a:p>
          <a:p>
            <a:pPr lvl="0"/>
            <a:r>
              <a:rPr lang="en-US" dirty="0"/>
              <a:t>A single-vendor open source software firm is a software vendor that</a:t>
            </a:r>
          </a:p>
          <a:p>
            <a:pPr lvl="1"/>
            <a:r>
              <a:rPr lang="en-US" dirty="0"/>
              <a:t>Manages and develops single-vendor open source software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1D779DF5-85D1-3345-A2A8-F7A650F0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0" y="504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72000" bIns="18000" anchor="b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1000" b="0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F5D14B-9C56-F241-887D-CF3BCAD9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0" y="531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18000" rIns="72000" bIns="0" anchor="t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1000" b="0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FEF6ED4-DDAD-2746-BC40-72C5196A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000" y="5040000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3200" b="1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430FEE1-DE55-E447-8B71-2B69F29015A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0DD13-89CA-2945-91DE-5858BD6899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Characteristics of Single-Vendor Open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40FF-AA28-5647-A803-A06E91B191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Single-vendor open source firms</a:t>
            </a:r>
          </a:p>
          <a:p>
            <a:pPr lvl="1"/>
            <a:r>
              <a:rPr lang="en-US"/>
              <a:t>Owns most or all of the key control mechanisms for open source</a:t>
            </a:r>
          </a:p>
          <a:p>
            <a:pPr lvl="2"/>
            <a:r>
              <a:rPr lang="en-US"/>
              <a:t>In particular, they are (by definition) the sole copyright owner</a:t>
            </a:r>
          </a:p>
          <a:p>
            <a:pPr lvl="3">
              <a:buNone/>
            </a:pPr>
            <a:endParaRPr lang="en-US"/>
          </a:p>
          <a:p>
            <a:pPr lvl="1"/>
            <a:r>
              <a:rPr lang="en-US"/>
              <a:t>Can attract venture capital funding and can have outsize returns</a:t>
            </a:r>
          </a:p>
          <a:p>
            <a:pPr lvl="3">
              <a:buNone/>
            </a:pPr>
            <a:endParaRPr lang="en-US"/>
          </a:p>
          <a:p>
            <a:pPr lvl="0"/>
            <a:r>
              <a:rPr lang="en-US"/>
              <a:t>Perhaps better be called neo-proprietary software vendors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94CF5257-C462-6D4F-A546-AA222497C7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0" y="504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72000" bIns="18000" anchor="b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1000" b="0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89895DA-42EB-CE43-9928-E904F4E7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0" y="531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18000" rIns="72000" bIns="0" anchor="t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1000" b="0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A0176BC-CBAD-A442-AB58-703692A1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000" y="5040000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3200" b="1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430FEE1-DE55-E447-8B71-2B69F29015AA}" type="slidenum">
              <a:rPr lang="en-US" smtClean="0"/>
              <a:pPr lvl="0"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1138A-2869-4042-A88E-D5594A37B1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First and Second Generation Single-Vendor Open Source Firms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8341EF-A7FB-EC43-BC1A-004EF946601B}"/>
              </a:ext>
            </a:extLst>
          </p:cNvPr>
          <p:cNvGrpSpPr/>
          <p:nvPr/>
        </p:nvGrpSpPr>
        <p:grpSpPr>
          <a:xfrm>
            <a:off x="326552" y="1663741"/>
            <a:ext cx="8327055" cy="3502262"/>
            <a:chOff x="360000" y="889199"/>
            <a:chExt cx="9180000" cy="3861001"/>
          </a:xfrm>
        </p:grpSpPr>
        <p:pic>
          <p:nvPicPr>
            <p:cNvPr id="4" name="">
              <a:extLst>
                <a:ext uri="{FF2B5EF4-FFF2-40B4-BE49-F238E27FC236}">
                  <a16:creationId xmlns:a16="http://schemas.microsoft.com/office/drawing/2014/main" id="{5AC8F6C2-8293-874E-AC63-DE93219C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40000" y="889199"/>
              <a:ext cx="1440000" cy="74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">
              <a:extLst>
                <a:ext uri="{FF2B5EF4-FFF2-40B4-BE49-F238E27FC236}">
                  <a16:creationId xmlns:a16="http://schemas.microsoft.com/office/drawing/2014/main" id="{07BE87A2-92FB-E24E-A124-F8C50F6D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5580000" y="2183400"/>
              <a:ext cx="1440000" cy="31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">
              <a:extLst>
                <a:ext uri="{FF2B5EF4-FFF2-40B4-BE49-F238E27FC236}">
                  <a16:creationId xmlns:a16="http://schemas.microsoft.com/office/drawing/2014/main" id="{D13B72AF-34AC-E643-807D-4969905B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40000" y="1992600"/>
              <a:ext cx="1440000" cy="6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">
              <a:extLst>
                <a:ext uri="{FF2B5EF4-FFF2-40B4-BE49-F238E27FC236}">
                  <a16:creationId xmlns:a16="http://schemas.microsoft.com/office/drawing/2014/main" id="{B74FB3B1-0435-A64A-A2D9-086952CF1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2140200"/>
              <a:ext cx="1440000" cy="3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">
              <a:extLst>
                <a:ext uri="{FF2B5EF4-FFF2-40B4-BE49-F238E27FC236}">
                  <a16:creationId xmlns:a16="http://schemas.microsoft.com/office/drawing/2014/main" id="{9A60D2BB-6E48-0F47-BE73-68747CF80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5580000" y="1031399"/>
              <a:ext cx="14400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">
              <a:extLst>
                <a:ext uri="{FF2B5EF4-FFF2-40B4-BE49-F238E27FC236}">
                  <a16:creationId xmlns:a16="http://schemas.microsoft.com/office/drawing/2014/main" id="{F3DB4BAE-E0EB-BA46-926C-35CEB16CF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1080000"/>
              <a:ext cx="144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">
              <a:extLst>
                <a:ext uri="{FF2B5EF4-FFF2-40B4-BE49-F238E27FC236}">
                  <a16:creationId xmlns:a16="http://schemas.microsoft.com/office/drawing/2014/main" id="{E7F5CB27-DC69-4742-BC03-CA7BBADAE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1067400"/>
              <a:ext cx="1440000" cy="38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">
              <a:extLst>
                <a:ext uri="{FF2B5EF4-FFF2-40B4-BE49-F238E27FC236}">
                  <a16:creationId xmlns:a16="http://schemas.microsoft.com/office/drawing/2014/main" id="{F9D00BB1-866D-6841-9743-3B8A135C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540000" y="3157200"/>
              <a:ext cx="1440000" cy="52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">
              <a:extLst>
                <a:ext uri="{FF2B5EF4-FFF2-40B4-BE49-F238E27FC236}">
                  <a16:creationId xmlns:a16="http://schemas.microsoft.com/office/drawing/2014/main" id="{EB7F4FB4-0D36-9B49-9EC0-D883E3CA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4320000"/>
              <a:ext cx="144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">
              <a:extLst>
                <a:ext uri="{FF2B5EF4-FFF2-40B4-BE49-F238E27FC236}">
                  <a16:creationId xmlns:a16="http://schemas.microsoft.com/office/drawing/2014/main" id="{BD11208D-56C8-B844-B5BE-D0381135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>
              <a:off x="2700000" y="2340000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">
              <a:extLst>
                <a:ext uri="{FF2B5EF4-FFF2-40B4-BE49-F238E27FC236}">
                  <a16:creationId xmlns:a16="http://schemas.microsoft.com/office/drawing/2014/main" id="{14990DF9-07BF-0F46-91F3-FD8C3949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2179800"/>
              <a:ext cx="1440000" cy="32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">
              <a:extLst>
                <a:ext uri="{FF2B5EF4-FFF2-40B4-BE49-F238E27FC236}">
                  <a16:creationId xmlns:a16="http://schemas.microsoft.com/office/drawing/2014/main" id="{6270B356-ADB9-AB4C-B996-FD73C691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/>
              <a:alphaModFix/>
            </a:blip>
            <a:srcRect/>
            <a:stretch>
              <a:fillRect/>
            </a:stretch>
          </p:blipFill>
          <p:spPr>
            <a:xfrm>
              <a:off x="5580000" y="4249800"/>
              <a:ext cx="1440000" cy="50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">
              <a:extLst>
                <a:ext uri="{FF2B5EF4-FFF2-40B4-BE49-F238E27FC236}">
                  <a16:creationId xmlns:a16="http://schemas.microsoft.com/office/drawing/2014/main" id="{2F6AD032-5316-C34D-9064-2330EB98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3223800"/>
              <a:ext cx="1440000" cy="39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">
              <a:extLst>
                <a:ext uri="{FF2B5EF4-FFF2-40B4-BE49-F238E27FC236}">
                  <a16:creationId xmlns:a16="http://schemas.microsoft.com/office/drawing/2014/main" id="{9EE2D6B0-86A4-BA42-B341-5B07BBC1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/>
              <a:alphaModFix/>
            </a:blip>
            <a:srcRect/>
            <a:stretch>
              <a:fillRect/>
            </a:stretch>
          </p:blipFill>
          <p:spPr>
            <a:xfrm>
              <a:off x="3059640" y="4316400"/>
              <a:ext cx="1440000" cy="36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">
              <a:extLst>
                <a:ext uri="{FF2B5EF4-FFF2-40B4-BE49-F238E27FC236}">
                  <a16:creationId xmlns:a16="http://schemas.microsoft.com/office/drawing/2014/main" id="{7D9F22CD-1480-0B44-84EE-55B9F495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lum/>
              <a:alphaModFix/>
            </a:blip>
            <a:srcRect/>
            <a:stretch>
              <a:fillRect/>
            </a:stretch>
          </p:blipFill>
          <p:spPr>
            <a:xfrm>
              <a:off x="5760000" y="2880000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">
              <a:extLst>
                <a:ext uri="{FF2B5EF4-FFF2-40B4-BE49-F238E27FC236}">
                  <a16:creationId xmlns:a16="http://schemas.microsoft.com/office/drawing/2014/main" id="{4A88EA39-DF51-AC42-A6E5-6ECE7BCD4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/>
              <a:alphaModFix/>
            </a:blip>
            <a:srcRect/>
            <a:stretch>
              <a:fillRect/>
            </a:stretch>
          </p:blipFill>
          <p:spPr>
            <a:xfrm>
              <a:off x="360000" y="4359600"/>
              <a:ext cx="1800000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48D3BA3-7881-A043-A857-35F021D4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0" y="504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72000" bIns="18000" anchor="b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1000" b="0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0780F97C-0456-C347-806C-EB56A45F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0" y="531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18000" rIns="72000" bIns="0" anchor="t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1000" b="0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D72F385-E2F4-8549-8482-C1587073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000" y="5040000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3200" b="1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430FEE1-DE55-E447-8B71-2B69F29015AA}" type="slidenum">
              <a:rPr lang="en-US" smtClean="0"/>
              <a:pPr lvl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C5271-4279-964A-BDC3-E8CA0E4976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Third Generation Single-Vendor Open Source Firms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AA34735-9BED-6640-B2B3-9DDA78956B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84126" y="1639249"/>
            <a:ext cx="1632756" cy="721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AEE4B9-B55D-6840-B235-B2C7D987715D}"/>
              </a:ext>
            </a:extLst>
          </p:cNvPr>
          <p:cNvGrpSpPr/>
          <p:nvPr/>
        </p:nvGrpSpPr>
        <p:grpSpPr>
          <a:xfrm>
            <a:off x="326551" y="1738848"/>
            <a:ext cx="8490331" cy="3853304"/>
            <a:chOff x="360000" y="972000"/>
            <a:chExt cx="9360000" cy="4248000"/>
          </a:xfrm>
        </p:grpSpPr>
        <p:pic>
          <p:nvPicPr>
            <p:cNvPr id="5" name="">
              <a:extLst>
                <a:ext uri="{FF2B5EF4-FFF2-40B4-BE49-F238E27FC236}">
                  <a16:creationId xmlns:a16="http://schemas.microsoft.com/office/drawing/2014/main" id="{1B4FDF34-B498-AA40-B76E-BFC075F1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60000" y="1016999"/>
              <a:ext cx="1800000" cy="4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">
              <a:extLst>
                <a:ext uri="{FF2B5EF4-FFF2-40B4-BE49-F238E27FC236}">
                  <a16:creationId xmlns:a16="http://schemas.microsoft.com/office/drawing/2014/main" id="{C649BB1E-89B2-5149-B8D4-93906DCD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40000" y="2115000"/>
              <a:ext cx="1440000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">
              <a:extLst>
                <a:ext uri="{FF2B5EF4-FFF2-40B4-BE49-F238E27FC236}">
                  <a16:creationId xmlns:a16="http://schemas.microsoft.com/office/drawing/2014/main" id="{42D12AC6-BFAC-CC4D-B823-0138A8763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360000" y="2980800"/>
              <a:ext cx="1800000" cy="87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">
              <a:extLst>
                <a:ext uri="{FF2B5EF4-FFF2-40B4-BE49-F238E27FC236}">
                  <a16:creationId xmlns:a16="http://schemas.microsoft.com/office/drawing/2014/main" id="{91B4D1F5-6416-1C48-93F0-6093D58FB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360000" y="4329000"/>
              <a:ext cx="1800000" cy="3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">
              <a:extLst>
                <a:ext uri="{FF2B5EF4-FFF2-40B4-BE49-F238E27FC236}">
                  <a16:creationId xmlns:a16="http://schemas.microsoft.com/office/drawing/2014/main" id="{32715442-11FA-CD42-9365-8BCF4F8D2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972000"/>
              <a:ext cx="1440000" cy="57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">
              <a:extLst>
                <a:ext uri="{FF2B5EF4-FFF2-40B4-BE49-F238E27FC236}">
                  <a16:creationId xmlns:a16="http://schemas.microsoft.com/office/drawing/2014/main" id="{4E52AB8F-3D22-8F4C-8581-7ACBE69CF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3090600"/>
              <a:ext cx="1440000" cy="65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">
              <a:extLst>
                <a:ext uri="{FF2B5EF4-FFF2-40B4-BE49-F238E27FC236}">
                  <a16:creationId xmlns:a16="http://schemas.microsoft.com/office/drawing/2014/main" id="{B470804B-25FA-BB49-83D8-A60FB6D6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2520000" y="1681200"/>
              <a:ext cx="2520000" cy="131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">
              <a:extLst>
                <a:ext uri="{FF2B5EF4-FFF2-40B4-BE49-F238E27FC236}">
                  <a16:creationId xmlns:a16="http://schemas.microsoft.com/office/drawing/2014/main" id="{1FD28121-1A6E-F149-852A-F953AE73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/>
              <a:alphaModFix/>
            </a:blip>
            <a:srcRect/>
            <a:stretch>
              <a:fillRect/>
            </a:stretch>
          </p:blipFill>
          <p:spPr>
            <a:xfrm>
              <a:off x="5400000" y="1063799"/>
              <a:ext cx="1800000" cy="39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">
              <a:extLst>
                <a:ext uri="{FF2B5EF4-FFF2-40B4-BE49-F238E27FC236}">
                  <a16:creationId xmlns:a16="http://schemas.microsoft.com/office/drawing/2014/main" id="{DCD5A758-A9B4-4F46-B5E5-F15F65E62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>
              <a:off x="3060000" y="3780000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">
              <a:extLst>
                <a:ext uri="{FF2B5EF4-FFF2-40B4-BE49-F238E27FC236}">
                  <a16:creationId xmlns:a16="http://schemas.microsoft.com/office/drawing/2014/main" id="{804B3F21-9985-8D43-B9EF-90637D010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5580000" y="3042000"/>
              <a:ext cx="1440000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">
              <a:extLst>
                <a:ext uri="{FF2B5EF4-FFF2-40B4-BE49-F238E27FC236}">
                  <a16:creationId xmlns:a16="http://schemas.microsoft.com/office/drawing/2014/main" id="{87B7BCA2-A8F2-6141-86CF-420BC5D1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1940400"/>
              <a:ext cx="1440000" cy="79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">
              <a:extLst>
                <a:ext uri="{FF2B5EF4-FFF2-40B4-BE49-F238E27FC236}">
                  <a16:creationId xmlns:a16="http://schemas.microsoft.com/office/drawing/2014/main" id="{63897277-BF5F-9E45-ACC4-6F12CB51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/>
              <a:alphaModFix/>
            </a:blip>
            <a:srcRect/>
            <a:stretch>
              <a:fillRect/>
            </a:stretch>
          </p:blipFill>
          <p:spPr>
            <a:xfrm>
              <a:off x="7920000" y="3022200"/>
              <a:ext cx="1800000" cy="65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">
              <a:extLst>
                <a:ext uri="{FF2B5EF4-FFF2-40B4-BE49-F238E27FC236}">
                  <a16:creationId xmlns:a16="http://schemas.microsoft.com/office/drawing/2014/main" id="{4BEB125B-B9EB-B149-B9C4-E3CE10A19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/>
              <a:alphaModFix/>
            </a:blip>
            <a:srcRect/>
            <a:stretch>
              <a:fillRect/>
            </a:stretch>
          </p:blipFill>
          <p:spPr>
            <a:xfrm>
              <a:off x="8100000" y="4149000"/>
              <a:ext cx="1440000" cy="70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">
              <a:extLst>
                <a:ext uri="{FF2B5EF4-FFF2-40B4-BE49-F238E27FC236}">
                  <a16:creationId xmlns:a16="http://schemas.microsoft.com/office/drawing/2014/main" id="{130AA39C-0164-5A4D-B898-3243B1A89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lum/>
              <a:alphaModFix/>
            </a:blip>
            <a:srcRect/>
            <a:stretch>
              <a:fillRect/>
            </a:stretch>
          </p:blipFill>
          <p:spPr>
            <a:xfrm>
              <a:off x="5400000" y="4192200"/>
              <a:ext cx="1800000" cy="6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">
              <a:extLst>
                <a:ext uri="{FF2B5EF4-FFF2-40B4-BE49-F238E27FC236}">
                  <a16:creationId xmlns:a16="http://schemas.microsoft.com/office/drawing/2014/main" id="{3A7F87B7-7101-454C-A947-6B55FA30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/>
              <a:alphaModFix/>
            </a:blip>
            <a:srcRect/>
            <a:stretch>
              <a:fillRect/>
            </a:stretch>
          </p:blipFill>
          <p:spPr>
            <a:xfrm>
              <a:off x="5400000" y="1971000"/>
              <a:ext cx="1800000" cy="737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BC84-90FF-CB4F-B117-545F1649C4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Community vs. Commercial Edition (Single-Vendor Firms)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50A-D7C6-8E41-AE46-8CBA4F8D25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327653"/>
            <a:ext cx="4302312" cy="3755339"/>
          </a:xfrm>
        </p:spPr>
        <p:txBody>
          <a:bodyPr/>
          <a:lstStyle/>
          <a:p>
            <a:pPr lvl="0"/>
            <a:r>
              <a:rPr lang="en-US" sz="1800" dirty="0"/>
              <a:t>Community edition</a:t>
            </a:r>
          </a:p>
          <a:p>
            <a:pPr lvl="1"/>
            <a:r>
              <a:rPr lang="en-US" sz="1400" dirty="0"/>
              <a:t>Core product</a:t>
            </a:r>
          </a:p>
          <a:p>
            <a:pPr lvl="2"/>
            <a:r>
              <a:rPr lang="en-US" sz="1400" dirty="0"/>
              <a:t>Core software</a:t>
            </a:r>
          </a:p>
          <a:p>
            <a:pPr lvl="3"/>
            <a:r>
              <a:rPr lang="en-US" sz="1200" dirty="0"/>
              <a:t>Provided under an open source license</a:t>
            </a:r>
          </a:p>
          <a:p>
            <a:pPr lvl="2"/>
            <a:r>
              <a:rPr lang="en-US" sz="1400" dirty="0"/>
              <a:t>Some complementary artifacts</a:t>
            </a:r>
          </a:p>
          <a:p>
            <a:pPr lvl="2"/>
            <a:r>
              <a:rPr lang="en-US" sz="1400" dirty="0"/>
              <a:t>Self-help services</a:t>
            </a:r>
          </a:p>
          <a:p>
            <a:pPr lvl="3">
              <a:buNone/>
            </a:pPr>
            <a:endParaRPr lang="en-US" sz="1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63275-74A3-AE43-B1D9-11CA3382B7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40688" y="1327653"/>
            <a:ext cx="4740036" cy="3755339"/>
          </a:xfrm>
        </p:spPr>
        <p:txBody>
          <a:bodyPr/>
          <a:lstStyle/>
          <a:p>
            <a:pPr lvl="0"/>
            <a:r>
              <a:rPr lang="en-US" sz="1800"/>
              <a:t>Commercial edition</a:t>
            </a:r>
          </a:p>
          <a:p>
            <a:pPr lvl="1"/>
            <a:r>
              <a:rPr lang="en-US" sz="1400"/>
              <a:t>Core product</a:t>
            </a:r>
          </a:p>
          <a:p>
            <a:pPr lvl="2"/>
            <a:r>
              <a:rPr lang="en-US" sz="1400"/>
              <a:t>Core software</a:t>
            </a:r>
          </a:p>
          <a:p>
            <a:pPr lvl="3"/>
            <a:r>
              <a:rPr lang="en-US" sz="1200"/>
              <a:t>Provided under a commercial license</a:t>
            </a:r>
          </a:p>
          <a:p>
            <a:pPr lvl="2"/>
            <a:r>
              <a:rPr lang="en-US" sz="1400"/>
              <a:t>Additional functionality</a:t>
            </a:r>
          </a:p>
          <a:p>
            <a:pPr lvl="2"/>
            <a:r>
              <a:rPr lang="en-US" sz="1400"/>
              <a:t>Complementary artifacts</a:t>
            </a:r>
          </a:p>
          <a:p>
            <a:pPr lvl="2"/>
            <a:r>
              <a:rPr lang="en-US" sz="1400"/>
              <a:t>Self-help services</a:t>
            </a:r>
          </a:p>
          <a:p>
            <a:pPr lvl="3">
              <a:buNone/>
            </a:pPr>
            <a:endParaRPr lang="en-US" sz="1200"/>
          </a:p>
          <a:p>
            <a:pPr lvl="1"/>
            <a:r>
              <a:rPr lang="en-US" sz="1400"/>
              <a:t>Basic product =</a:t>
            </a:r>
          </a:p>
          <a:p>
            <a:pPr lvl="2"/>
            <a:r>
              <a:rPr lang="en-US" sz="1400"/>
              <a:t>Core product +</a:t>
            </a:r>
          </a:p>
          <a:p>
            <a:pPr lvl="2"/>
            <a:r>
              <a:rPr lang="en-US" sz="1400"/>
              <a:t>Fitness for use</a:t>
            </a:r>
          </a:p>
          <a:p>
            <a:pPr lvl="2"/>
            <a:r>
              <a:rPr lang="en-US" sz="1400"/>
              <a:t>Certification</a:t>
            </a:r>
          </a:p>
          <a:p>
            <a:pPr lvl="2"/>
            <a:r>
              <a:rPr lang="en-US" sz="1400"/>
              <a:t>Support services</a:t>
            </a:r>
          </a:p>
          <a:p>
            <a:pPr lvl="3">
              <a:buNone/>
            </a:pPr>
            <a:endParaRPr lang="en-US" sz="1200"/>
          </a:p>
          <a:p>
            <a:pPr lvl="1"/>
            <a:r>
              <a:rPr lang="en-US" sz="1400"/>
              <a:t>Whole product =</a:t>
            </a:r>
          </a:p>
          <a:p>
            <a:pPr lvl="2"/>
            <a:r>
              <a:rPr lang="en-US" sz="1400"/>
              <a:t>Basic product +</a:t>
            </a:r>
          </a:p>
          <a:p>
            <a:pPr lvl="2"/>
            <a:r>
              <a:rPr lang="en-US" sz="1400"/>
              <a:t>Training</a:t>
            </a:r>
          </a:p>
          <a:p>
            <a:pPr lvl="2"/>
            <a:r>
              <a:rPr lang="en-US" sz="1400"/>
              <a:t>Consulting</a:t>
            </a:r>
          </a:p>
          <a:p>
            <a:pPr lvl="2"/>
            <a:r>
              <a:rPr lang="en-US" sz="1400"/>
              <a:t>Operations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CA05D99C-A268-E948-B304-DA763547CCB5}"/>
              </a:ext>
            </a:extLst>
          </p:cNvPr>
          <p:cNvSpPr/>
          <p:nvPr/>
        </p:nvSpPr>
        <p:spPr>
          <a:xfrm>
            <a:off x="4151818" y="1993962"/>
            <a:ext cx="1013114" cy="489827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3F51B5"/>
          </a:solidFill>
          <a:ln>
            <a:noFill/>
            <a:prstDash val="solid"/>
          </a:ln>
        </p:spPr>
        <p:txBody>
          <a:bodyPr vert="horz" wrap="none" lIns="65310" tIns="65310" rIns="65310" bIns="65310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2177">
              <a:latin typeface="Arial" pitchFamily="18"/>
              <a:ea typeface="WenQuanYi Zen Hei" pitchFamily="2"/>
              <a:cs typeface="Lohit Hindi" pitchFamily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B58520-4BF3-3241-9CE1-BD56C24C39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User to Customer Conversion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8AA30-A58F-9B40-B833-BBC9D88D5E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sz="1800" dirty="0"/>
              <a:t>Community edition</a:t>
            </a:r>
          </a:p>
          <a:p>
            <a:pPr lvl="1"/>
            <a:r>
              <a:rPr lang="en-US" sz="1400" dirty="0"/>
              <a:t>Home user</a:t>
            </a:r>
          </a:p>
          <a:p>
            <a:pPr lvl="2"/>
            <a:r>
              <a:rPr lang="en-US" sz="1400" dirty="0"/>
              <a:t>Will never pay money</a:t>
            </a:r>
          </a:p>
          <a:p>
            <a:pPr lvl="2"/>
            <a:r>
              <a:rPr lang="en-US" sz="1400" dirty="0"/>
              <a:t>But pays with time, feedback</a:t>
            </a:r>
          </a:p>
          <a:p>
            <a:pPr lvl="3">
              <a:buNone/>
            </a:pPr>
            <a:endParaRPr lang="en-US" sz="1200" dirty="0"/>
          </a:p>
          <a:p>
            <a:pPr lvl="1"/>
            <a:r>
              <a:rPr lang="en-US" sz="1400" dirty="0"/>
              <a:t>Line-of-business user</a:t>
            </a:r>
          </a:p>
          <a:p>
            <a:pPr lvl="2"/>
            <a:r>
              <a:rPr lang="en-US" sz="1400" dirty="0"/>
              <a:t>Likes $0 line-items</a:t>
            </a:r>
          </a:p>
          <a:p>
            <a:pPr lvl="2"/>
            <a:r>
              <a:rPr lang="en-US" sz="1400" dirty="0"/>
              <a:t>May be ignorant of risks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17E2C-C1A8-3F41-92C1-D24B39B03C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9188" y="1369971"/>
            <a:ext cx="4302312" cy="3755339"/>
          </a:xfrm>
        </p:spPr>
        <p:txBody>
          <a:bodyPr/>
          <a:lstStyle/>
          <a:p>
            <a:pPr lvl="0"/>
            <a:r>
              <a:rPr lang="en-US" sz="1800" dirty="0"/>
              <a:t>Commercial edition</a:t>
            </a:r>
          </a:p>
          <a:p>
            <a:pPr lvl="1"/>
            <a:r>
              <a:rPr lang="en-US" sz="1400" dirty="0"/>
              <a:t>Enterprise customer</a:t>
            </a:r>
          </a:p>
          <a:p>
            <a:pPr lvl="2"/>
            <a:r>
              <a:rPr lang="en-US" sz="1400" dirty="0"/>
              <a:t>Is willing to pay</a:t>
            </a:r>
          </a:p>
          <a:p>
            <a:pPr lvl="2"/>
            <a:r>
              <a:rPr lang="en-US" sz="1400" dirty="0"/>
              <a:t>Requires enterprise features</a:t>
            </a:r>
          </a:p>
          <a:p>
            <a:pPr lvl="3">
              <a:buNone/>
            </a:pPr>
            <a:endParaRPr lang="en-US" sz="1200" dirty="0"/>
          </a:p>
          <a:p>
            <a:pPr lvl="1"/>
            <a:r>
              <a:rPr lang="en-US" sz="1400" dirty="0"/>
              <a:t>Internal IT department</a:t>
            </a:r>
          </a:p>
          <a:p>
            <a:pPr lvl="2"/>
            <a:r>
              <a:rPr lang="en-US" sz="1400" dirty="0"/>
              <a:t>Has appropriate budget</a:t>
            </a:r>
          </a:p>
          <a:p>
            <a:pPr lvl="2"/>
            <a:r>
              <a:rPr lang="en-US" sz="1400" dirty="0"/>
              <a:t>Wants professional support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8DE0D54-81BB-18DB-94CC-1D79BC9A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70" y="147287"/>
            <a:ext cx="8315201" cy="9906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F6F8B-43B9-C941-A5E4-DBCBE2A9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8" y="1520436"/>
            <a:ext cx="8315202" cy="4677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3" hidden="1">
            <a:extLst>
              <a:ext uri="{FF2B5EF4-FFF2-40B4-BE49-F238E27FC236}">
                <a16:creationId xmlns:a16="http://schemas.microsoft.com/office/drawing/2014/main" id="{7DA7D2BA-28CB-3394-802A-8C2AFD70C1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655447" y="6553200"/>
            <a:ext cx="1905000" cy="3048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464530E-D695-45C9-AFB6-E411BBE0972A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02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2818-36AA-BC4D-AE85-F9C99A998C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Intellectual Property Management (Single-Vendor Firms)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C8081-4470-EF48-B0FE-4F2AF32C53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Intellectual property rights imperative (of single-vendor open source)</a:t>
            </a:r>
          </a:p>
          <a:p>
            <a:pPr lvl="1"/>
            <a:r>
              <a:rPr lang="en-US"/>
              <a:t>“Always act in such a way that you, and only you, possess the right to provide the open source project under a license of your choice.” [1]</a:t>
            </a:r>
          </a:p>
          <a:p>
            <a:pPr lvl="3">
              <a:buNone/>
            </a:pPr>
            <a:endParaRPr lang="en-US"/>
          </a:p>
          <a:p>
            <a:pPr lvl="0"/>
            <a:r>
              <a:rPr lang="en-US"/>
              <a:t>Use contributor assignment to maintain ownership</a:t>
            </a:r>
          </a:p>
          <a:p>
            <a:pPr lvl="1"/>
            <a:r>
              <a:rPr lang="en-US"/>
              <a:t>Almost all single-vendor open source firms require copyright transfer for any contributions to maintain full IP ownership [2]</a:t>
            </a:r>
          </a:p>
          <a:p>
            <a:pPr lvl="3">
              <a:buNone/>
            </a:pP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C2EF40D-1D64-B14C-A5D1-16C0F09A00E8}"/>
              </a:ext>
            </a:extLst>
          </p:cNvPr>
          <p:cNvSpPr/>
          <p:nvPr/>
        </p:nvSpPr>
        <p:spPr>
          <a:xfrm>
            <a:off x="1960" y="7594201"/>
            <a:ext cx="6857248" cy="97932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163276" tIns="0" rIns="0" bIns="163276" anchor="b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2177">
              <a:latin typeface="Arial" pitchFamily="18"/>
              <a:ea typeface="WenQuanYi Zen Hei" pitchFamily="2"/>
              <a:cs typeface="Lohit Hindi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829A9-884D-2847-AE47-A9772CC8F781}"/>
              </a:ext>
            </a:extLst>
          </p:cNvPr>
          <p:cNvSpPr txBox="1"/>
          <p:nvPr/>
        </p:nvSpPr>
        <p:spPr>
          <a:xfrm>
            <a:off x="0" y="5102325"/>
            <a:ext cx="6531024" cy="898016"/>
          </a:xfrm>
          <a:prstGeom prst="rect">
            <a:avLst/>
          </a:prstGeom>
          <a:noFill/>
          <a:ln>
            <a:noFill/>
          </a:ln>
        </p:spPr>
        <p:txBody>
          <a:bodyPr vert="horz" wrap="none" lIns="163276" tIns="163276" rIns="163276" bIns="163276" anchor="b" anchorCtr="0" compatLnSpc="0">
            <a:noAutofit/>
          </a:bodyPr>
          <a:lstStyle/>
          <a:p>
            <a:pPr marL="326556" indent="-326556" hangingPunct="0">
              <a:spcBef>
                <a:spcPts val="0"/>
              </a:spcBef>
              <a:spcAft>
                <a:spcPts val="0"/>
              </a:spcAft>
              <a:tabLst>
                <a:tab pos="326556" algn="l"/>
              </a:tabLst>
            </a:pPr>
            <a:r>
              <a:rPr lang="en-US" sz="1361">
                <a:latin typeface="Arial" pitchFamily="18"/>
                <a:ea typeface="WenQuanYi Zen Hei" pitchFamily="2"/>
                <a:cs typeface="Lohit Hindi" pitchFamily="2"/>
              </a:rPr>
              <a:t>[1]	Riehle, D. (2009). </a:t>
            </a:r>
            <a:r>
              <a:rPr lang="en-US" sz="1361">
                <a:latin typeface="Arial" pitchFamily="18"/>
                <a:ea typeface="WenQuanYi Zen Hei" pitchFamily="2"/>
                <a:cs typeface="Lohit Hindi" pitchFamily="2"/>
                <a:hlinkClick r:id="rId3"/>
              </a:rPr>
              <a:t>The Intellectual Property Rights Imperative.</a:t>
            </a:r>
          </a:p>
          <a:p>
            <a:pPr marL="326556" indent="-326556" hangingPunct="0">
              <a:spcBef>
                <a:spcPts val="0"/>
              </a:spcBef>
              <a:spcAft>
                <a:spcPts val="0"/>
              </a:spcAft>
              <a:tabLst>
                <a:tab pos="326556" algn="l"/>
              </a:tabLst>
            </a:pPr>
            <a:r>
              <a:rPr lang="en-US" sz="1361">
                <a:latin typeface="Arial" pitchFamily="18"/>
                <a:ea typeface="WenQuanYi Zen Hei" pitchFamily="2"/>
                <a:cs typeface="Lohit Hindi" pitchFamily="2"/>
              </a:rPr>
              <a:t>[2]	All you really need is a relicensing right though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FB60DCB-7319-DF40-86ED-F9B382D7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0" y="504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72000" bIns="18000" anchor="b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1000" b="0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FAE297B-F43A-0F4F-B878-AFF22EB3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0" y="5310000"/>
            <a:ext cx="2880000" cy="270000"/>
          </a:xfrm>
          <a:prstGeom prst="rect">
            <a:avLst/>
          </a:prstGeom>
          <a:noFill/>
          <a:ln>
            <a:noFill/>
          </a:ln>
        </p:spPr>
        <p:txBody>
          <a:bodyPr vert="horz" lIns="0" tIns="18000" rIns="72000" bIns="0" anchor="t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1000" b="0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93AF7EE-9626-734D-97D6-36A04E8F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000" y="5040000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0">
              <a:buNone/>
              <a:tabLst/>
              <a:defRPr lang="en-US" sz="3200" b="1" kern="1200">
                <a:solidFill>
                  <a:schemeClr val="tx1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430FEE1-DE55-E447-8B71-2B69F29015AA}" type="slidenum">
              <a:rPr lang="en-US" smtClean="0"/>
              <a:pPr lvl="0"/>
              <a:t>21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3FAB4E-389E-E148-A8C7-973632380C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Multi-vendor = no single dominant owner, rather shared control</a:t>
            </a:r>
          </a:p>
          <a:p>
            <a:pPr lvl="1"/>
            <a:r>
              <a:rPr lang="en-US"/>
              <a:t>If so, best under a foundation to ensure reasonable governance</a:t>
            </a:r>
          </a:p>
          <a:p>
            <a:pPr lvl="1"/>
            <a:r>
              <a:rPr lang="en-US"/>
              <a:t>Creates the problem of starving the project for new features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6ED417-3F4C-5F4A-A943-D1BD098D4020}"/>
              </a:ext>
            </a:extLst>
          </p:cNvPr>
          <p:cNvGraphicFramePr>
            <a:graphicFrameLocks noGrp="1"/>
          </p:cNvGraphicFramePr>
          <p:nvPr/>
        </p:nvGraphicFramePr>
        <p:xfrm>
          <a:off x="326551" y="2489916"/>
          <a:ext cx="8490331" cy="2938634"/>
        </p:xfrm>
        <a:graphic>
          <a:graphicData uri="http://schemas.openxmlformats.org/drawingml/2006/table">
            <a:tbl>
              <a:tblPr firstRow="1" bandRow="1"/>
              <a:tblGrid>
                <a:gridCol w="2829893">
                  <a:extLst>
                    <a:ext uri="{9D8B030D-6E8A-4147-A177-3AD203B41FA5}">
                      <a16:colId xmlns:a16="http://schemas.microsoft.com/office/drawing/2014/main" val="2310344651"/>
                    </a:ext>
                  </a:extLst>
                </a:gridCol>
                <a:gridCol w="2829893">
                  <a:extLst>
                    <a:ext uri="{9D8B030D-6E8A-4147-A177-3AD203B41FA5}">
                      <a16:colId xmlns:a16="http://schemas.microsoft.com/office/drawing/2014/main" val="1468291029"/>
                    </a:ext>
                  </a:extLst>
                </a:gridCol>
                <a:gridCol w="2830872">
                  <a:extLst>
                    <a:ext uri="{9D8B030D-6E8A-4147-A177-3AD203B41FA5}">
                      <a16:colId xmlns:a16="http://schemas.microsoft.com/office/drawing/2014/main" val="1533651769"/>
                    </a:ext>
                  </a:extLst>
                </a:gridCol>
              </a:tblGrid>
              <a:tr h="73474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200" b="1" i="0" u="none" strike="noStrike" kern="12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rial" pitchFamily="18"/>
                          <a:ea typeface="WenQuanYi Zen Hei" pitchFamily="2"/>
                          <a:cs typeface="Lohit Hindi" pitchFamily="2"/>
                        </a:rPr>
                        <a:t>Hadoop</a:t>
                      </a: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4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2200" b="1" i="0" u="none" strike="noStrike" kern="12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rial" pitchFamily="18"/>
                          <a:ea typeface="WenQuanYi Zen Hei" pitchFamily="2"/>
                          <a:cs typeface="Lohit Hindi" pitchFamily="2"/>
                        </a:rPr>
                        <a:t>Kafka</a:t>
                      </a: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400" b="1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2200" b="1" i="0" u="none" strike="noStrike" kern="120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Arial" pitchFamily="18"/>
                          <a:ea typeface="WenQuanYi Zen Hei" pitchFamily="2"/>
                          <a:cs typeface="Lohit Hindi" pitchFamily="2"/>
                        </a:rPr>
                        <a:t>Lucene / Solr</a:t>
                      </a:r>
                    </a:p>
                  </a:txBody>
                  <a:tcPr marL="82944" marR="82944" marT="41472" marB="41472"/>
                </a:tc>
                <a:extLst>
                  <a:ext uri="{0D108BD9-81ED-4DB2-BD59-A6C34878D82A}">
                    <a16:rowId xmlns:a16="http://schemas.microsoft.com/office/drawing/2014/main" val="589153"/>
                  </a:ext>
                </a:extLst>
              </a:tr>
              <a:tr h="734740"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extLst>
                  <a:ext uri="{0D108BD9-81ED-4DB2-BD59-A6C34878D82A}">
                    <a16:rowId xmlns:a16="http://schemas.microsoft.com/office/drawing/2014/main" val="4167356694"/>
                  </a:ext>
                </a:extLst>
              </a:tr>
              <a:tr h="734740"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extLst>
                  <a:ext uri="{0D108BD9-81ED-4DB2-BD59-A6C34878D82A}">
                    <a16:rowId xmlns:a16="http://schemas.microsoft.com/office/drawing/2014/main" val="3498320518"/>
                  </a:ext>
                </a:extLst>
              </a:tr>
              <a:tr h="734740"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tc>
                  <a:txBody>
                    <a:bodyPr/>
                    <a:lstStyle/>
                    <a:p>
                      <a:pPr marL="0" marR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200" b="0" i="0" u="none" strike="noStrike" kern="1200">
                        <a:ln>
                          <a:noFill/>
                        </a:ln>
                        <a:latin typeface="Arial" pitchFamily="18"/>
                      </a:endParaRPr>
                    </a:p>
                  </a:txBody>
                  <a:tcPr marL="82944" marR="82944" marT="41472" marB="41472"/>
                </a:tc>
                <a:extLst>
                  <a:ext uri="{0D108BD9-81ED-4DB2-BD59-A6C34878D82A}">
                    <a16:rowId xmlns:a16="http://schemas.microsoft.com/office/drawing/2014/main" val="179941761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40AA66E-B27D-8F4A-8D9B-C39028EA5A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Multi-Vendor Commercial Open Source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BBCEB05-7FE8-9248-AFDA-594EE13E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378" y="3417321"/>
            <a:ext cx="1632756" cy="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2AB98656-5065-8C42-B3BB-F0C710D6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6378" y="4049198"/>
            <a:ext cx="1632756" cy="55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BCE22374-42C0-2640-8ACF-C9D465D870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16378" y="4774141"/>
            <a:ext cx="1632756" cy="57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95CDC4FD-C631-4648-BC01-731A0323AFA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755339" y="4939050"/>
            <a:ext cx="1632756" cy="24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72A859C5-11F2-1042-AECC-F288AB4CB63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661644" y="4176553"/>
            <a:ext cx="1632756" cy="27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8FF26B20-58C2-F34C-94BC-4A1AF18FB10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755339" y="4119406"/>
            <a:ext cx="1632756" cy="41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>
            <a:extLst>
              <a:ext uri="{FF2B5EF4-FFF2-40B4-BE49-F238E27FC236}">
                <a16:creationId xmlns:a16="http://schemas.microsoft.com/office/drawing/2014/main" id="{65251130-9969-6F45-88D2-DBE6F44C379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628989" y="3330785"/>
            <a:ext cx="1632756" cy="55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">
            <a:extLst>
              <a:ext uri="{FF2B5EF4-FFF2-40B4-BE49-F238E27FC236}">
                <a16:creationId xmlns:a16="http://schemas.microsoft.com/office/drawing/2014/main" id="{0DA4BBF0-70D6-B049-9B78-35CC2CC07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3755339" y="3252413"/>
            <a:ext cx="1632756" cy="66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">
            <a:extLst>
              <a:ext uri="{FF2B5EF4-FFF2-40B4-BE49-F238E27FC236}">
                <a16:creationId xmlns:a16="http://schemas.microsoft.com/office/drawing/2014/main" id="{A6FB7CC0-311A-B746-A680-5EEA467797DE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661644" y="4885169"/>
            <a:ext cx="1632756" cy="355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C9D60-C572-BE4E-AEF8-E8FE22C963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80974"/>
            <a:ext cx="8305800" cy="523220"/>
          </a:xfrm>
        </p:spPr>
        <p:txBody>
          <a:bodyPr>
            <a:spAutoFit/>
          </a:bodyPr>
          <a:lstStyle/>
          <a:p>
            <a:pPr lvl="0"/>
            <a:r>
              <a:rPr lang="de-DE"/>
              <a:t>4. Open Source Distributor Firms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B599-1BDF-C043-A042-FC50874894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Definition of Open Source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C20BB-6F3D-C946-AF80-F85AD858EE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An </a:t>
            </a:r>
            <a:r>
              <a:rPr lang="en-US" b="1"/>
              <a:t>open source distribution</a:t>
            </a:r>
          </a:p>
          <a:p>
            <a:pPr lvl="1"/>
            <a:r>
              <a:rPr lang="en-US"/>
              <a:t>Is a well integrated collection of open source components and applications</a:t>
            </a:r>
          </a:p>
          <a:p>
            <a:pPr lvl="3">
              <a:buNone/>
            </a:pPr>
            <a:endParaRPr lang="en-US"/>
          </a:p>
          <a:p>
            <a:pPr lvl="0"/>
            <a:r>
              <a:rPr lang="en-US"/>
              <a:t>An </a:t>
            </a:r>
            <a:r>
              <a:rPr lang="en-US" b="1"/>
              <a:t>open source distributor firm</a:t>
            </a:r>
          </a:p>
          <a:p>
            <a:pPr lvl="1"/>
            <a:r>
              <a:rPr lang="en-US"/>
              <a:t>Is firm that provides an open source distribution as a product or service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A574-36F4-8543-920C-BC70B4C72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Characteristics of an Open Source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1DDCE-FC59-0F43-B3FE-770C693A9B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An open source distribution is a complex software where complexity stems from</a:t>
            </a:r>
          </a:p>
          <a:p>
            <a:pPr lvl="1"/>
            <a:r>
              <a:rPr lang="en-US"/>
              <a:t>The number of components</a:t>
            </a:r>
          </a:p>
          <a:p>
            <a:pPr lvl="1"/>
            <a:r>
              <a:rPr lang="en-US"/>
              <a:t>The individual complexity of a component</a:t>
            </a:r>
          </a:p>
          <a:p>
            <a:pPr lvl="1"/>
            <a:r>
              <a:rPr lang="en-US"/>
              <a:t>Keeping the components working with each other</a:t>
            </a:r>
          </a:p>
          <a:p>
            <a:pPr lvl="1"/>
            <a:r>
              <a:rPr lang="en-US"/>
              <a:t>Keeping the components up-to-date</a:t>
            </a:r>
          </a:p>
          <a:p>
            <a:pPr lvl="3">
              <a:buNone/>
            </a:pPr>
            <a:endParaRPr lang="en-US"/>
          </a:p>
          <a:p>
            <a:pPr lvl="0"/>
            <a:r>
              <a:rPr lang="en-US"/>
              <a:t>A commercial open source distributor hides this complexity from the user (for pay)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6EE5-3F10-D74F-8280-96DF36C9EC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Examples of Open Source Distributor Firms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E5EB9-A7B0-0149-8487-F4989EBAAC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Linux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Kubernetes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Miscellaneous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A3461-900E-F047-8FFB-4C6BFE777889}"/>
              </a:ext>
            </a:extLst>
          </p:cNvPr>
          <p:cNvGrpSpPr/>
          <p:nvPr/>
        </p:nvGrpSpPr>
        <p:grpSpPr>
          <a:xfrm>
            <a:off x="326552" y="1836813"/>
            <a:ext cx="7184126" cy="982593"/>
            <a:chOff x="360000" y="1080000"/>
            <a:chExt cx="7920000" cy="108324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A9F061-65CF-6D49-BD16-2F6AF3B840A1}"/>
                </a:ext>
              </a:extLst>
            </p:cNvPr>
            <p:cNvSpPr/>
            <p:nvPr/>
          </p:nvSpPr>
          <p:spPr>
            <a:xfrm>
              <a:off x="360000" y="1080000"/>
              <a:ext cx="792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65310" tIns="65310" rIns="65310" bIns="6531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177">
                  <a:latin typeface="Arial" pitchFamily="18"/>
                  <a:ea typeface="WenQuanYi Zen Hei" pitchFamily="2"/>
                  <a:cs typeface="Lohit Hindi" pitchFamily="2"/>
                </a:rPr>
                <a:t> </a:t>
              </a:r>
            </a:p>
          </p:txBody>
        </p:sp>
        <p:pic>
          <p:nvPicPr>
            <p:cNvPr id="6" name="">
              <a:extLst>
                <a:ext uri="{FF2B5EF4-FFF2-40B4-BE49-F238E27FC236}">
                  <a16:creationId xmlns:a16="http://schemas.microsoft.com/office/drawing/2014/main" id="{BB43A9A8-84D1-4246-B9F2-345598490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720000" y="1279800"/>
              <a:ext cx="1142640" cy="6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">
              <a:extLst>
                <a:ext uri="{FF2B5EF4-FFF2-40B4-BE49-F238E27FC236}">
                  <a16:creationId xmlns:a16="http://schemas.microsoft.com/office/drawing/2014/main" id="{A71B5325-C2AE-974B-9026-728B029E5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2548440" y="1304280"/>
              <a:ext cx="1428840" cy="645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">
              <a:extLst>
                <a:ext uri="{FF2B5EF4-FFF2-40B4-BE49-F238E27FC236}">
                  <a16:creationId xmlns:a16="http://schemas.microsoft.com/office/drawing/2014/main" id="{568331FD-CD24-894A-8DFE-6C19A146B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4228559" y="1083240"/>
              <a:ext cx="20304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">
              <a:extLst>
                <a:ext uri="{FF2B5EF4-FFF2-40B4-BE49-F238E27FC236}">
                  <a16:creationId xmlns:a16="http://schemas.microsoft.com/office/drawing/2014/main" id="{7C0AA606-5F95-6B4D-9A13-46EF36D98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6395399" y="1448280"/>
              <a:ext cx="1440000" cy="34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7CDED6-9560-7D4E-8ECF-4E29194EC69C}"/>
              </a:ext>
            </a:extLst>
          </p:cNvPr>
          <p:cNvGrpSpPr/>
          <p:nvPr/>
        </p:nvGrpSpPr>
        <p:grpSpPr>
          <a:xfrm>
            <a:off x="326552" y="3257311"/>
            <a:ext cx="7184126" cy="979654"/>
            <a:chOff x="360000" y="2646000"/>
            <a:chExt cx="7920000" cy="108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6B1D0F3-BF93-0442-A648-FB2EBCAE99EE}"/>
                </a:ext>
              </a:extLst>
            </p:cNvPr>
            <p:cNvSpPr/>
            <p:nvPr/>
          </p:nvSpPr>
          <p:spPr>
            <a:xfrm>
              <a:off x="360000" y="2646000"/>
              <a:ext cx="792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65310" tIns="65310" rIns="65310" bIns="6531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177">
                  <a:latin typeface="Arial" pitchFamily="18"/>
                  <a:ea typeface="WenQuanYi Zen Hei" pitchFamily="2"/>
                  <a:cs typeface="Lohit Hindi" pitchFamily="2"/>
                </a:rPr>
                <a:t> </a:t>
              </a:r>
            </a:p>
          </p:txBody>
        </p:sp>
        <p:pic>
          <p:nvPicPr>
            <p:cNvPr id="12" name="">
              <a:extLst>
                <a:ext uri="{FF2B5EF4-FFF2-40B4-BE49-F238E27FC236}">
                  <a16:creationId xmlns:a16="http://schemas.microsoft.com/office/drawing/2014/main" id="{8825ACFE-7933-0F48-A250-908EC9AF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657360" y="2844000"/>
              <a:ext cx="20304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">
              <a:extLst>
                <a:ext uri="{FF2B5EF4-FFF2-40B4-BE49-F238E27FC236}">
                  <a16:creationId xmlns:a16="http://schemas.microsoft.com/office/drawing/2014/main" id="{EF7FEF3F-DF29-7C42-80DC-8F706A1DE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3073679" y="2838240"/>
              <a:ext cx="144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">
              <a:extLst>
                <a:ext uri="{FF2B5EF4-FFF2-40B4-BE49-F238E27FC236}">
                  <a16:creationId xmlns:a16="http://schemas.microsoft.com/office/drawing/2014/main" id="{BAFBDD95-7DA7-1E43-91E1-C9B145C5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4968000" y="282600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">
              <a:extLst>
                <a:ext uri="{FF2B5EF4-FFF2-40B4-BE49-F238E27FC236}">
                  <a16:creationId xmlns:a16="http://schemas.microsoft.com/office/drawing/2014/main" id="{D15DC615-9255-2744-91B8-07A984321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6141600" y="2826000"/>
              <a:ext cx="14184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36303C-2A89-474B-AAE1-98E9046B039F}"/>
              </a:ext>
            </a:extLst>
          </p:cNvPr>
          <p:cNvGrpSpPr/>
          <p:nvPr/>
        </p:nvGrpSpPr>
        <p:grpSpPr>
          <a:xfrm>
            <a:off x="326552" y="4661481"/>
            <a:ext cx="7184126" cy="979654"/>
            <a:chOff x="360000" y="4194000"/>
            <a:chExt cx="7920000" cy="1080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6568D90-3ED9-2F4B-B256-06C6701CAA91}"/>
                </a:ext>
              </a:extLst>
            </p:cNvPr>
            <p:cNvSpPr/>
            <p:nvPr/>
          </p:nvSpPr>
          <p:spPr>
            <a:xfrm>
              <a:off x="360000" y="4194000"/>
              <a:ext cx="7920000" cy="10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65310" tIns="65310" rIns="65310" bIns="65310" anchor="ctr" anchorCtr="0" compatLnSpc="0">
              <a:noAutofit/>
            </a:bodyPr>
            <a:lstStyle/>
            <a:p>
              <a:pPr algn="ctr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2177">
                  <a:latin typeface="Arial" pitchFamily="18"/>
                  <a:ea typeface="WenQuanYi Zen Hei" pitchFamily="2"/>
                  <a:cs typeface="Lohit Hindi" pitchFamily="2"/>
                </a:rPr>
                <a:t> </a:t>
              </a:r>
            </a:p>
          </p:txBody>
        </p:sp>
        <p:pic>
          <p:nvPicPr>
            <p:cNvPr id="18" name="">
              <a:extLst>
                <a:ext uri="{FF2B5EF4-FFF2-40B4-BE49-F238E27FC236}">
                  <a16:creationId xmlns:a16="http://schemas.microsoft.com/office/drawing/2014/main" id="{7A518647-BE3C-F140-A230-E221F2C01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/>
              <a:alphaModFix/>
            </a:blip>
            <a:srcRect/>
            <a:stretch>
              <a:fillRect/>
            </a:stretch>
          </p:blipFill>
          <p:spPr>
            <a:xfrm>
              <a:off x="576000" y="4493160"/>
              <a:ext cx="1516680" cy="482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">
              <a:extLst>
                <a:ext uri="{FF2B5EF4-FFF2-40B4-BE49-F238E27FC236}">
                  <a16:creationId xmlns:a16="http://schemas.microsoft.com/office/drawing/2014/main" id="{92D12BBB-EFC7-B24B-82FE-D09981DBE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>
              <a:off x="2329920" y="4320000"/>
              <a:ext cx="1516680" cy="9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">
              <a:extLst>
                <a:ext uri="{FF2B5EF4-FFF2-40B4-BE49-F238E27FC236}">
                  <a16:creationId xmlns:a16="http://schemas.microsoft.com/office/drawing/2014/main" id="{B25A7AA4-28C5-A342-8AF8-85F5AA758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4451760" y="4490640"/>
              <a:ext cx="14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C070-7183-DE44-9BDA-1D643637BF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Community vs. Commercial Edition (Distributor Firms)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31599-A5CB-3F47-B3C9-5339D61D8C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0420" y="1284718"/>
            <a:ext cx="4302312" cy="5051788"/>
          </a:xfrm>
        </p:spPr>
        <p:txBody>
          <a:bodyPr/>
          <a:lstStyle/>
          <a:p>
            <a:pPr lvl="0"/>
            <a:r>
              <a:rPr lang="en-US" sz="1600" dirty="0"/>
              <a:t>Community edition</a:t>
            </a:r>
          </a:p>
          <a:p>
            <a:pPr lvl="1"/>
            <a:r>
              <a:rPr lang="en-US" sz="1200" dirty="0"/>
              <a:t>Example Linux-based distributions</a:t>
            </a:r>
          </a:p>
          <a:p>
            <a:pPr lvl="2"/>
            <a:r>
              <a:rPr lang="en-US" sz="1200" dirty="0"/>
              <a:t>Canonical</a:t>
            </a:r>
          </a:p>
          <a:p>
            <a:pPr lvl="3"/>
            <a:r>
              <a:rPr lang="en-US" sz="1100" dirty="0"/>
              <a:t>Ubuntu</a:t>
            </a:r>
          </a:p>
          <a:p>
            <a:pPr lvl="2"/>
            <a:r>
              <a:rPr lang="en-US" sz="1200" dirty="0" err="1"/>
              <a:t>Univention</a:t>
            </a:r>
            <a:endParaRPr lang="en-US" sz="1200" dirty="0"/>
          </a:p>
          <a:p>
            <a:pPr lvl="3"/>
            <a:r>
              <a:rPr lang="en-US" sz="1100" dirty="0" err="1"/>
              <a:t>Univention</a:t>
            </a:r>
            <a:r>
              <a:rPr lang="en-US" sz="1100" dirty="0"/>
              <a:t> Corporate Server</a:t>
            </a:r>
          </a:p>
          <a:p>
            <a:pPr lvl="2"/>
            <a:r>
              <a:rPr lang="en-US" sz="1200" dirty="0"/>
              <a:t>Red Hat</a:t>
            </a:r>
          </a:p>
          <a:p>
            <a:pPr lvl="3"/>
            <a:r>
              <a:rPr lang="en-US" sz="1100" dirty="0"/>
              <a:t>Fedora, CentOS</a:t>
            </a:r>
          </a:p>
          <a:p>
            <a:pPr lvl="2"/>
            <a:r>
              <a:rPr lang="en-US" sz="1200" dirty="0" err="1"/>
              <a:t>Suse</a:t>
            </a:r>
            <a:endParaRPr lang="en-US" sz="1200" dirty="0"/>
          </a:p>
          <a:p>
            <a:pPr lvl="3"/>
            <a:r>
              <a:rPr lang="en-US" sz="1100" dirty="0" err="1"/>
              <a:t>OpenSuse</a:t>
            </a:r>
            <a:endParaRPr lang="en-US" sz="1100" dirty="0"/>
          </a:p>
          <a:p>
            <a:pPr lvl="3"/>
            <a:endParaRPr lang="en-US" sz="1100" dirty="0"/>
          </a:p>
          <a:p>
            <a:pPr lvl="1"/>
            <a:r>
              <a:rPr lang="en-US" sz="1200" b="1" dirty="0"/>
              <a:t>Product</a:t>
            </a:r>
          </a:p>
          <a:p>
            <a:pPr lvl="2"/>
            <a:r>
              <a:rPr lang="en-US" sz="1200" b="1" dirty="0"/>
              <a:t>Core product</a:t>
            </a:r>
          </a:p>
          <a:p>
            <a:pPr lvl="3"/>
            <a:r>
              <a:rPr lang="en-US" sz="1100" b="1" dirty="0"/>
              <a:t>Core software</a:t>
            </a:r>
          </a:p>
          <a:p>
            <a:pPr lvl="4"/>
            <a:r>
              <a:rPr lang="en-US" sz="1050" b="1" dirty="0">
                <a:solidFill>
                  <a:srgbClr val="448AFF"/>
                </a:solidFill>
              </a:rPr>
              <a:t>Provided under its open source license</a:t>
            </a:r>
          </a:p>
          <a:p>
            <a:pPr lvl="3"/>
            <a:r>
              <a:rPr lang="en-US" sz="1100" b="1" dirty="0"/>
              <a:t>Complementary artifacts</a:t>
            </a:r>
          </a:p>
          <a:p>
            <a:pPr lvl="3"/>
            <a:r>
              <a:rPr lang="en-US" sz="1100" b="1" dirty="0"/>
              <a:t>Self-help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70A9C-A960-5F41-A107-AFAFB91666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8256" y="1284718"/>
            <a:ext cx="4302312" cy="5051788"/>
          </a:xfrm>
        </p:spPr>
        <p:txBody>
          <a:bodyPr/>
          <a:lstStyle/>
          <a:p>
            <a:pPr lvl="0"/>
            <a:r>
              <a:rPr lang="en-US" sz="1600" dirty="0"/>
              <a:t>Commercial edition</a:t>
            </a:r>
          </a:p>
          <a:p>
            <a:pPr lvl="1"/>
            <a:r>
              <a:rPr lang="en-US" sz="1200" dirty="0"/>
              <a:t>Example Linux-based distributions</a:t>
            </a:r>
          </a:p>
          <a:p>
            <a:pPr lvl="2"/>
            <a:r>
              <a:rPr lang="en-US" sz="1200" dirty="0"/>
              <a:t>Canonical</a:t>
            </a:r>
          </a:p>
          <a:p>
            <a:pPr lvl="3"/>
            <a:r>
              <a:rPr lang="en-US" sz="1100" dirty="0"/>
              <a:t>Ubuntu</a:t>
            </a:r>
          </a:p>
          <a:p>
            <a:pPr lvl="2"/>
            <a:r>
              <a:rPr lang="en-US" sz="1200" dirty="0" err="1"/>
              <a:t>Univention</a:t>
            </a:r>
            <a:endParaRPr lang="en-US" sz="1200" dirty="0"/>
          </a:p>
          <a:p>
            <a:pPr lvl="3"/>
            <a:r>
              <a:rPr lang="en-US" sz="1100" dirty="0" err="1"/>
              <a:t>Univention</a:t>
            </a:r>
            <a:r>
              <a:rPr lang="en-US" sz="1100" dirty="0"/>
              <a:t> Corporate Server</a:t>
            </a:r>
          </a:p>
          <a:p>
            <a:pPr lvl="2">
              <a:spcBef>
                <a:spcPts val="129"/>
              </a:spcBef>
              <a:spcAft>
                <a:spcPts val="129"/>
              </a:spcAft>
            </a:pPr>
            <a:r>
              <a:rPr lang="en-US" sz="1200" dirty="0"/>
              <a:t>Red Hat</a:t>
            </a:r>
          </a:p>
          <a:p>
            <a:pPr lvl="3"/>
            <a:r>
              <a:rPr lang="en-US" sz="1100" dirty="0"/>
              <a:t>Red Hat Enterprise Linux</a:t>
            </a:r>
          </a:p>
          <a:p>
            <a:pPr lvl="2">
              <a:spcBef>
                <a:spcPts val="129"/>
              </a:spcBef>
              <a:spcAft>
                <a:spcPts val="129"/>
              </a:spcAft>
            </a:pPr>
            <a:r>
              <a:rPr lang="en-US" sz="1200" dirty="0" err="1"/>
              <a:t>Suse</a:t>
            </a:r>
            <a:endParaRPr lang="en-US" sz="1200" dirty="0"/>
          </a:p>
          <a:p>
            <a:pPr lvl="3"/>
            <a:r>
              <a:rPr lang="en-US" sz="1100" dirty="0" err="1"/>
              <a:t>Suse</a:t>
            </a:r>
            <a:r>
              <a:rPr lang="en-US" sz="1100" dirty="0"/>
              <a:t> Linux Enterprise Server</a:t>
            </a:r>
          </a:p>
          <a:p>
            <a:pPr lvl="3"/>
            <a:endParaRPr lang="en-US" sz="1100" dirty="0"/>
          </a:p>
          <a:p>
            <a:pPr lvl="1"/>
            <a:r>
              <a:rPr lang="en-US" sz="1200" dirty="0"/>
              <a:t>Product and services</a:t>
            </a:r>
          </a:p>
          <a:p>
            <a:pPr lvl="2"/>
            <a:r>
              <a:rPr lang="en-US" sz="1200" b="1" dirty="0"/>
              <a:t>Core product</a:t>
            </a:r>
          </a:p>
          <a:p>
            <a:pPr lvl="3"/>
            <a:r>
              <a:rPr lang="en-US" sz="1100" b="1" dirty="0"/>
              <a:t>Core software</a:t>
            </a:r>
          </a:p>
          <a:p>
            <a:pPr lvl="4"/>
            <a:r>
              <a:rPr lang="en-US" sz="1050" b="1" dirty="0">
                <a:solidFill>
                  <a:srgbClr val="448AFF"/>
                </a:solidFill>
              </a:rPr>
              <a:t>Provided under its open source license</a:t>
            </a:r>
          </a:p>
          <a:p>
            <a:pPr lvl="3"/>
            <a:r>
              <a:rPr lang="en-US" sz="1100" b="1" dirty="0"/>
              <a:t>Additional functionality</a:t>
            </a:r>
          </a:p>
          <a:p>
            <a:pPr lvl="4"/>
            <a:r>
              <a:rPr lang="en-US" sz="1050" b="1" dirty="0">
                <a:solidFill>
                  <a:srgbClr val="448AFF"/>
                </a:solidFill>
              </a:rPr>
              <a:t>Provided under a commercial license</a:t>
            </a:r>
          </a:p>
          <a:p>
            <a:pPr lvl="3"/>
            <a:r>
              <a:rPr lang="en-US" sz="1100" b="1" dirty="0"/>
              <a:t>Complementary artifacts</a:t>
            </a:r>
          </a:p>
          <a:p>
            <a:pPr lvl="3"/>
            <a:r>
              <a:rPr lang="en-US" sz="1100" b="1" dirty="0"/>
              <a:t>Self-help services</a:t>
            </a:r>
          </a:p>
          <a:p>
            <a:pPr lvl="2"/>
            <a:r>
              <a:rPr lang="en-US" sz="1200" b="1" dirty="0"/>
              <a:t>Basic product</a:t>
            </a:r>
          </a:p>
          <a:p>
            <a:pPr lvl="2"/>
            <a:r>
              <a:rPr lang="en-US" sz="1200" b="1" dirty="0"/>
              <a:t>Whole product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D568-FCEB-2643-9B7A-780E4DC688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Intellectual Property Management (Distributor Firms)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372D0-1A4E-D04F-8EE6-A67700BC6F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Distributor firms do not exclusively own the copyright to the code</a:t>
            </a:r>
          </a:p>
          <a:p>
            <a:pPr lvl="3">
              <a:buNone/>
            </a:pPr>
            <a:endParaRPr lang="en-US"/>
          </a:p>
          <a:p>
            <a:pPr lvl="0"/>
            <a:r>
              <a:rPr lang="en-US"/>
              <a:t>Distributor firms can (and do) exclusively own</a:t>
            </a:r>
          </a:p>
          <a:p>
            <a:pPr lvl="1"/>
            <a:r>
              <a:rPr lang="en-US"/>
              <a:t>Build processes for building the product from its components</a:t>
            </a:r>
          </a:p>
          <a:p>
            <a:pPr lvl="1"/>
            <a:r>
              <a:rPr lang="en-US"/>
              <a:t>Compatibility matrices and configuration data</a:t>
            </a:r>
          </a:p>
          <a:p>
            <a:pPr lvl="1"/>
            <a:r>
              <a:rPr lang="en-US"/>
              <a:t>Knowledge databases for support</a:t>
            </a:r>
          </a:p>
          <a:p>
            <a:pPr lvl="1"/>
            <a:r>
              <a:rPr lang="en-US"/>
              <a:t>Tests and test suites</a:t>
            </a:r>
          </a:p>
          <a:p>
            <a:pPr lvl="3">
              <a:buNone/>
            </a:pPr>
            <a:endParaRPr lang="en-US"/>
          </a:p>
          <a:p>
            <a:pPr lvl="0"/>
            <a:r>
              <a:rPr lang="en-US"/>
              <a:t>Distributors own “what’s in between” the open source code</a:t>
            </a:r>
          </a:p>
          <a:p>
            <a:pPr lvl="1"/>
            <a:r>
              <a:rPr lang="en-US"/>
              <a:t>Sometimes manifests itself exclusively in people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33FF-6289-C949-AB0F-B1651AC7EA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80974"/>
            <a:ext cx="8305800" cy="523220"/>
          </a:xfrm>
        </p:spPr>
        <p:txBody>
          <a:bodyPr>
            <a:spAutoFit/>
          </a:bodyPr>
          <a:lstStyle/>
          <a:p>
            <a:pPr lvl="0"/>
            <a:r>
              <a:rPr lang="de-DE"/>
              <a:t>5. Service and Support Firms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5A16-1484-B442-9A88-5E073CABC7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Definition of Service and Support Firm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86D5-0F36-B24C-8F89-E65F7724DC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An open source service and support firm</a:t>
            </a:r>
          </a:p>
          <a:p>
            <a:pPr lvl="1"/>
            <a:r>
              <a:rPr lang="en-US"/>
              <a:t>Is a consulting firm that services and supports community open source software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BD9A-FE96-BD4E-9408-06890599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vs. Commercial 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ABF8-6342-214C-B680-DCCE0822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174A5B03-C5CF-1746-9375-1B213289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0738" y="6326509"/>
            <a:ext cx="3332519" cy="270000"/>
          </a:xfr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Commercial Open Source Startups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9E121A5-26B4-8B42-AAD5-0785F279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7885" y="6596509"/>
            <a:ext cx="3702150" cy="270000"/>
          </a:xfr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© 2021 Dirk Riehle - Some Rights Reserved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B4AA78-B772-B84F-8446-5B060F4BC2FB}"/>
              </a:ext>
            </a:extLst>
          </p:cNvPr>
          <p:cNvGrpSpPr/>
          <p:nvPr/>
        </p:nvGrpSpPr>
        <p:grpSpPr>
          <a:xfrm>
            <a:off x="1075669" y="1745831"/>
            <a:ext cx="6750000" cy="4140000"/>
            <a:chOff x="1440000" y="810000"/>
            <a:chExt cx="6750000" cy="414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EF3F99-D47B-8645-8266-A9514D207BCC}"/>
                </a:ext>
              </a:extLst>
            </p:cNvPr>
            <p:cNvSpPr/>
            <p:nvPr/>
          </p:nvSpPr>
          <p:spPr>
            <a:xfrm>
              <a:off x="2970000" y="990000"/>
              <a:ext cx="2520000" cy="14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36000">
              <a:solidFill>
                <a:srgbClr val="BDBDBD"/>
              </a:solidFill>
              <a:prstDash val="solid"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400" b="1">
                  <a:solidFill>
                    <a:srgbClr val="212121"/>
                  </a:solidFill>
                </a:defRPr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Open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400" b="1">
                  <a:solidFill>
                    <a:srgbClr val="212121"/>
                  </a:solidFill>
                </a:defRPr>
              </a:pPr>
              <a:r>
                <a:rPr lang="en-US" sz="1500" b="0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(governance)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37D8D6F-51CF-B34B-A6E4-76F4A0015DE2}"/>
                </a:ext>
              </a:extLst>
            </p:cNvPr>
            <p:cNvSpPr/>
            <p:nvPr/>
          </p:nvSpPr>
          <p:spPr>
            <a:xfrm>
              <a:off x="5490000" y="990000"/>
              <a:ext cx="2520000" cy="14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BDBDBD"/>
              </a:solidFill>
              <a:prstDash val="solid"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400" b="1">
                  <a:solidFill>
                    <a:srgbClr val="212121"/>
                  </a:solidFill>
                </a:defRPr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Closed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400" b="1">
                  <a:solidFill>
                    <a:srgbClr val="212121"/>
                  </a:solidFill>
                </a:defRPr>
              </a:pPr>
              <a:r>
                <a:rPr lang="en-US" sz="1500" b="0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(company rules)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33F4CC4-1B84-484F-983B-0281F7C2D03E}"/>
                </a:ext>
              </a:extLst>
            </p:cNvPr>
            <p:cNvSpPr/>
            <p:nvPr/>
          </p:nvSpPr>
          <p:spPr>
            <a:xfrm>
              <a:off x="2970000" y="2430000"/>
              <a:ext cx="2520000" cy="14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BDBDBD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400" b="1">
                  <a:solidFill>
                    <a:srgbClr val="212121"/>
                  </a:solidFill>
                </a:defRPr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Open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400" b="1">
                  <a:solidFill>
                    <a:srgbClr val="212121"/>
                  </a:solidFill>
                </a:defRPr>
              </a:pPr>
              <a:r>
                <a:rPr lang="en-US" sz="1500" b="0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(Shared ownership)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A3F7837-AE75-4846-8DE9-2084D93E5E6E}"/>
                </a:ext>
              </a:extLst>
            </p:cNvPr>
            <p:cNvSpPr/>
            <p:nvPr/>
          </p:nvSpPr>
          <p:spPr>
            <a:xfrm>
              <a:off x="5490000" y="2430000"/>
              <a:ext cx="2520000" cy="144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36000">
              <a:solidFill>
                <a:srgbClr val="BDBDBD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400" b="1">
                  <a:solidFill>
                    <a:srgbClr val="212121"/>
                  </a:solidFill>
                </a:defRPr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Open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400" b="1">
                  <a:solidFill>
                    <a:srgbClr val="212121"/>
                  </a:solidFill>
                </a:defRPr>
              </a:pPr>
              <a:r>
                <a:rPr lang="en-US" sz="1500" b="0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(IP is company-owned)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8F6A9C-EA27-9D42-BA88-EBF0DA1A8B88}"/>
                </a:ext>
              </a:extLst>
            </p:cNvPr>
            <p:cNvSpPr txBox="1"/>
            <p:nvPr/>
          </p:nvSpPr>
          <p:spPr>
            <a:xfrm>
              <a:off x="2970000" y="3870000"/>
              <a:ext cx="252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500" b="1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Project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970E1C-7A85-FD4B-BF1C-21F7DF8A33B2}"/>
                </a:ext>
              </a:extLst>
            </p:cNvPr>
            <p:cNvSpPr txBox="1"/>
            <p:nvPr/>
          </p:nvSpPr>
          <p:spPr>
            <a:xfrm>
              <a:off x="5490000" y="3870000"/>
              <a:ext cx="252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500" b="1" i="0" u="none" strike="noStrike" kern="120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Product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70667E-ABCA-A445-80A4-A613253295D7}"/>
                </a:ext>
              </a:extLst>
            </p:cNvPr>
            <p:cNvSpPr txBox="1"/>
            <p:nvPr/>
          </p:nvSpPr>
          <p:spPr>
            <a:xfrm>
              <a:off x="2970000" y="4410000"/>
              <a:ext cx="5040000" cy="5400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vert="horz" wrap="none" lIns="0" tIns="0" rIns="0" bIns="0" anchor="ctr" anchorCtr="1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Project vs. Product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44E808-C3E4-2243-8A38-F7B213E8E3F3}"/>
                </a:ext>
              </a:extLst>
            </p:cNvPr>
            <p:cNvSpPr txBox="1"/>
            <p:nvPr/>
          </p:nvSpPr>
          <p:spPr>
            <a:xfrm rot="5400000">
              <a:off x="1515832" y="3044958"/>
              <a:ext cx="144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500" b="1" i="0" u="none" strike="noStrike" kern="1200" dirty="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Artifact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F9C854-5B37-314F-A512-9F6C18C791EE}"/>
                </a:ext>
              </a:extLst>
            </p:cNvPr>
            <p:cNvSpPr txBox="1"/>
            <p:nvPr/>
          </p:nvSpPr>
          <p:spPr>
            <a:xfrm rot="5400000">
              <a:off x="1530000" y="1440000"/>
              <a:ext cx="144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2000" tIns="72000" rIns="72000" bIns="72000" anchor="ctr" anchorCtr="1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500" b="1" i="0" u="none" strike="noStrike" kern="1200" dirty="0">
                  <a:ln>
                    <a:noFill/>
                  </a:ln>
                  <a:solidFill>
                    <a:srgbClr val="212121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Process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990932-0EFB-5343-9576-C7EE37B52EB4}"/>
                </a:ext>
              </a:extLst>
            </p:cNvPr>
            <p:cNvSpPr txBox="1"/>
            <p:nvPr/>
          </p:nvSpPr>
          <p:spPr>
            <a:xfrm rot="5400000">
              <a:off x="270000" y="2242479"/>
              <a:ext cx="2880000" cy="540000"/>
            </a:xfrm>
            <a:prstGeom prst="rect">
              <a:avLst/>
            </a:prstGeom>
            <a:solidFill>
              <a:srgbClr val="536DFE"/>
            </a:solidFill>
            <a:ln>
              <a:noFill/>
            </a:ln>
          </p:spPr>
          <p:txBody>
            <a:bodyPr vert="horz" wrap="none" lIns="0" tIns="0" rIns="0" bIns="0" anchor="ctr" anchorCtr="1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dirty="0">
                  <a:ln>
                    <a:noFill/>
                  </a:ln>
                  <a:solidFill>
                    <a:srgbClr val="FFFFFF"/>
                  </a:solidFill>
                  <a:latin typeface="Arial" pitchFamily="18"/>
                  <a:ea typeface="WenQuanYi Zen Hei" pitchFamily="2"/>
                  <a:cs typeface="Lohit Hindi" pitchFamily="2"/>
                </a:rPr>
                <a:t>Artifact vs. Process</a:t>
              </a:r>
            </a:p>
          </p:txBody>
        </p:sp>
        <p:sp>
          <p:nvSpPr>
            <p:cNvPr id="17" name="Straight Connector 16">
              <a:extLst>
                <a:ext uri="{FF2B5EF4-FFF2-40B4-BE49-F238E27FC236}">
                  <a16:creationId xmlns:a16="http://schemas.microsoft.com/office/drawing/2014/main" id="{85BC9D90-9400-7449-A8DA-7B81A62DA814}"/>
                </a:ext>
              </a:extLst>
            </p:cNvPr>
            <p:cNvSpPr/>
            <p:nvPr/>
          </p:nvSpPr>
          <p:spPr>
            <a:xfrm>
              <a:off x="2790000" y="2430000"/>
              <a:ext cx="5400000" cy="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prstDash val="solid"/>
            </a:ln>
          </p:spPr>
          <p:txBody>
            <a:bodyPr wrap="none" lIns="108000" tIns="63000" rIns="108000" bIns="63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7474F3BB-1F29-2440-9E97-61082C9DD710}"/>
                </a:ext>
              </a:extLst>
            </p:cNvPr>
            <p:cNvSpPr/>
            <p:nvPr/>
          </p:nvSpPr>
          <p:spPr>
            <a:xfrm flipV="1">
              <a:off x="5490000" y="810000"/>
              <a:ext cx="0" cy="324000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prstDash val="solid"/>
            </a:ln>
          </p:spPr>
          <p:txBody>
            <a:bodyPr wrap="none" lIns="108000" tIns="63000" rIns="108000" bIns="63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115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5C89-1E74-2E4A-8384-50694AFE7D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Characteristics of Service and Support Firms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52361-E58C-9246-AD16-A12C7FE2F9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/>
              <a:t>A service and support firm is a consulting firm</a:t>
            </a:r>
          </a:p>
          <a:p>
            <a:pPr lvl="1"/>
            <a:r>
              <a:rPr lang="en-US"/>
              <a:t>Revenues mostly scale with labor</a:t>
            </a:r>
          </a:p>
          <a:p>
            <a:pPr lvl="4">
              <a:buNone/>
            </a:pPr>
            <a:endParaRPr lang="en-US"/>
          </a:p>
          <a:p>
            <a:pPr lvl="0"/>
            <a:r>
              <a:rPr lang="en-US"/>
              <a:t>These firms contribute to the open source project they support</a:t>
            </a:r>
          </a:p>
          <a:p>
            <a:pPr lvl="1"/>
            <a:r>
              <a:rPr lang="en-US"/>
              <a:t>Such positioning is important for marketing and sales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568C6B4-84BF-864B-9491-0EB7613D9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688" y="4461864"/>
            <a:ext cx="7239000" cy="1730213"/>
          </a:xfrm>
        </p:spPr>
        <p:txBody>
          <a:bodyPr/>
          <a:lstStyle/>
          <a:p>
            <a:r>
              <a:rPr lang="en-US" dirty="0"/>
              <a:t>Lecture #03: </a:t>
            </a:r>
            <a:r>
              <a:rPr lang="en-US" b="1" dirty="0"/>
              <a:t>Commercial Open Source</a:t>
            </a:r>
          </a:p>
          <a:p>
            <a:r>
              <a:rPr lang="en-US" b="1" dirty="0"/>
              <a:t>Dr. Igor Steinmacher</a:t>
            </a:r>
          </a:p>
          <a:p>
            <a:r>
              <a:rPr lang="en-US" dirty="0"/>
              <a:t>e-mail: </a:t>
            </a:r>
            <a:r>
              <a:rPr lang="en-US" dirty="0" err="1"/>
              <a:t>igorfs@utfpr.edu.br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igorsteinmacher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C5A2E-10E3-FB48-BC45-17538C8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 Source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56176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4231-0249-BC47-B9C9-340030CA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vs. Commercial 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39F0-A218-E248-8228-38DDA47C6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Community open source</a:t>
            </a:r>
          </a:p>
          <a:p>
            <a:pPr lvl="1"/>
            <a:r>
              <a:rPr lang="en-US" dirty="0"/>
              <a:t>Traditional open source projects (e.g. GIMP)</a:t>
            </a:r>
          </a:p>
          <a:p>
            <a:pPr lvl="1"/>
            <a:r>
              <a:rPr lang="en-US" dirty="0"/>
              <a:t>Developer-led projects / foundations (e.g. Jakarta / Eclipse)</a:t>
            </a:r>
          </a:p>
          <a:p>
            <a:pPr lvl="1"/>
            <a:r>
              <a:rPr lang="en-US" dirty="0"/>
              <a:t>User-led projects / foundations (e.g. Kuali)</a:t>
            </a:r>
          </a:p>
          <a:p>
            <a:pPr lvl="3">
              <a:buNone/>
            </a:pPr>
            <a:endParaRPr lang="en-US" dirty="0"/>
          </a:p>
          <a:p>
            <a:pPr lvl="0"/>
            <a:r>
              <a:rPr lang="en-US" dirty="0"/>
              <a:t>Commercial open source</a:t>
            </a:r>
          </a:p>
          <a:p>
            <a:pPr lvl="1"/>
            <a:r>
              <a:rPr lang="en-US" dirty="0"/>
              <a:t>Single-vendor open source firms (e.g. MongoDB)</a:t>
            </a:r>
          </a:p>
          <a:p>
            <a:pPr lvl="1">
              <a:spcBef>
                <a:spcPts val="283"/>
              </a:spcBef>
              <a:spcAft>
                <a:spcPts val="283"/>
              </a:spcAft>
            </a:pPr>
            <a:r>
              <a:rPr lang="en-US" dirty="0"/>
              <a:t>Open source distributor firms (e.g. SUSE)</a:t>
            </a:r>
          </a:p>
          <a:p>
            <a:pPr lvl="1">
              <a:spcBef>
                <a:spcPts val="283"/>
              </a:spcBef>
              <a:spcAft>
                <a:spcPts val="283"/>
              </a:spcAft>
            </a:pPr>
            <a:r>
              <a:rPr lang="en-US" dirty="0"/>
              <a:t>Service and support firms (e.g. Cygnus Solutions)</a:t>
            </a:r>
          </a:p>
        </p:txBody>
      </p:sp>
    </p:spTree>
    <p:extLst>
      <p:ext uri="{BB962C8B-B14F-4D97-AF65-F5344CB8AC3E}">
        <p14:creationId xmlns:p14="http://schemas.microsoft.com/office/powerpoint/2010/main" val="5719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F4FB-958C-334E-B7F6-BA150AAD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Open Source??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76587-8C6D-0F40-AAFD-B73377774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“Como </a:t>
            </a:r>
            <a:r>
              <a:rPr lang="en-US" i="1" dirty="0" err="1"/>
              <a:t>criar</a:t>
            </a:r>
            <a:r>
              <a:rPr lang="en-US" i="1" dirty="0"/>
              <a:t> um </a:t>
            </a:r>
            <a:r>
              <a:rPr lang="en-US" i="1" dirty="0" err="1"/>
              <a:t>negócio</a:t>
            </a:r>
            <a:r>
              <a:rPr lang="en-US" i="1" dirty="0"/>
              <a:t> que </a:t>
            </a:r>
            <a:r>
              <a:rPr lang="en-US" i="1" dirty="0" err="1"/>
              <a:t>gire</a:t>
            </a:r>
            <a:r>
              <a:rPr lang="en-US" i="1" dirty="0"/>
              <a:t> </a:t>
            </a:r>
            <a:r>
              <a:rPr lang="en-US" i="1" dirty="0" err="1"/>
              <a:t>em</a:t>
            </a:r>
            <a:r>
              <a:rPr lang="en-US" i="1" dirty="0"/>
              <a:t> </a:t>
            </a:r>
            <a:r>
              <a:rPr lang="en-US" i="1" dirty="0" err="1"/>
              <a:t>torno</a:t>
            </a:r>
            <a:r>
              <a:rPr lang="en-US" i="1" dirty="0"/>
              <a:t> do </a:t>
            </a:r>
            <a:r>
              <a:rPr lang="en-US" i="1" dirty="0" err="1"/>
              <a:t>produto</a:t>
            </a:r>
            <a:r>
              <a:rPr lang="en-US" i="1" dirty="0"/>
              <a:t> que </a:t>
            </a:r>
            <a:r>
              <a:rPr lang="en-US" i="1" dirty="0" err="1"/>
              <a:t>estamos</a:t>
            </a:r>
            <a:r>
              <a:rPr lang="en-US" i="1" dirty="0"/>
              <a:t> </a:t>
            </a:r>
            <a:r>
              <a:rPr lang="en-US" i="1" dirty="0" err="1"/>
              <a:t>querendo</a:t>
            </a:r>
            <a:r>
              <a:rPr lang="en-US" i="1" dirty="0"/>
              <a:t> </a:t>
            </a:r>
            <a:r>
              <a:rPr lang="en-US" i="1" dirty="0" err="1"/>
              <a:t>abrir</a:t>
            </a:r>
            <a:r>
              <a:rPr lang="en-US" i="1" dirty="0"/>
              <a:t> para a </a:t>
            </a:r>
            <a:r>
              <a:rPr lang="en-US" i="1" dirty="0" err="1"/>
              <a:t>comunidade</a:t>
            </a:r>
            <a:r>
              <a:rPr lang="en-US" i="1" dirty="0"/>
              <a:t> (de forma </a:t>
            </a:r>
            <a:r>
              <a:rPr lang="en-US" i="1" dirty="0" err="1"/>
              <a:t>gratuita</a:t>
            </a:r>
            <a:r>
              <a:rPr lang="en-US" i="1" dirty="0"/>
              <a:t>)?”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05DD5-9B19-D340-8C59-A5827848192E}"/>
              </a:ext>
            </a:extLst>
          </p:cNvPr>
          <p:cNvSpPr txBox="1"/>
          <p:nvPr/>
        </p:nvSpPr>
        <p:spPr>
          <a:xfrm>
            <a:off x="4750594" y="59968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www.webiny.com</a:t>
            </a:r>
            <a:r>
              <a:rPr lang="en-US" sz="1200" dirty="0"/>
              <a:t>/blog/what-is-commercial-open-source</a:t>
            </a:r>
          </a:p>
        </p:txBody>
      </p:sp>
    </p:spTree>
    <p:extLst>
      <p:ext uri="{BB962C8B-B14F-4D97-AF65-F5344CB8AC3E}">
        <p14:creationId xmlns:p14="http://schemas.microsoft.com/office/powerpoint/2010/main" val="345203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6979-574A-C94B-B0A4-4C52980C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Open Source??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27B1-E085-4D4A-8A0C-DB962BA3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Commercial open source software</a:t>
            </a:r>
          </a:p>
          <a:p>
            <a:pPr lvl="1"/>
            <a:r>
              <a:rPr lang="en-US" dirty="0"/>
              <a:t>Is open source software that</a:t>
            </a:r>
          </a:p>
          <a:p>
            <a:pPr lvl="2"/>
            <a:r>
              <a:rPr lang="en-US" dirty="0"/>
              <a:t>Is being developed by one or more software vendors</a:t>
            </a:r>
          </a:p>
          <a:p>
            <a:pPr lvl="2"/>
            <a:r>
              <a:rPr lang="en-US" dirty="0"/>
              <a:t>For the purposes of deriving indirect revenues from it</a:t>
            </a:r>
          </a:p>
          <a:p>
            <a:pPr lvl="3">
              <a:buNone/>
            </a:pPr>
            <a:endParaRPr lang="en-US" dirty="0"/>
          </a:p>
          <a:p>
            <a:pPr lvl="0"/>
            <a:r>
              <a:rPr lang="en-US" dirty="0"/>
              <a:t>The product is never open source software</a:t>
            </a:r>
          </a:p>
          <a:p>
            <a:pPr lvl="1"/>
            <a:r>
              <a:rPr lang="en-US" dirty="0"/>
              <a:t>Customers pay for a basic or whole product</a:t>
            </a:r>
          </a:p>
          <a:p>
            <a:pPr lvl="1"/>
            <a:r>
              <a:rPr lang="en-US" dirty="0"/>
              <a:t>By a (the) commercial open source vendor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438582A3-6A0E-1A47-8ADE-D9BAEB42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0738" y="6326509"/>
            <a:ext cx="3332519" cy="270000"/>
          </a:xfr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Commercial Open Source Startups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BCBA1C2-CF10-C24F-A6FA-41254559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7885" y="6596509"/>
            <a:ext cx="3702150" cy="270000"/>
          </a:xfr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© 2021 Dirk Riehle - Some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5616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948F-FAB0-1F4C-9D2D-B9AF8BD4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258C-82AF-7246-94B5-B13360C4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To drive adoption (of the product) due to (nearly) frictionless distribution</a:t>
            </a:r>
          </a:p>
          <a:p>
            <a:pPr lvl="1"/>
            <a:r>
              <a:rPr lang="en-US" dirty="0"/>
              <a:t>To build a large user base from which benefits accrue</a:t>
            </a:r>
          </a:p>
          <a:p>
            <a:pPr lvl="1"/>
            <a:r>
              <a:rPr lang="en-US" dirty="0"/>
              <a:t>To have an existing base of users to convert to customers</a:t>
            </a:r>
          </a:p>
          <a:p>
            <a:pPr lvl="1"/>
            <a:r>
              <a:rPr lang="en-US" dirty="0"/>
              <a:t>To hinder competitors from getting in</a:t>
            </a:r>
          </a:p>
          <a:p>
            <a:pPr lvl="3">
              <a:buNone/>
            </a:pPr>
            <a:endParaRPr lang="en-US" dirty="0"/>
          </a:p>
          <a:p>
            <a:pPr lvl="0"/>
            <a:r>
              <a:rPr lang="en-US" dirty="0"/>
              <a:t>What is not new</a:t>
            </a:r>
          </a:p>
          <a:p>
            <a:pPr lvl="1"/>
            <a:r>
              <a:rPr lang="en-US" dirty="0"/>
              <a:t>Revenue sources</a:t>
            </a:r>
          </a:p>
          <a:p>
            <a:pPr lvl="3">
              <a:buNone/>
            </a:pPr>
            <a:endParaRPr lang="en-US" dirty="0"/>
          </a:p>
          <a:p>
            <a:pPr lvl="0"/>
            <a:r>
              <a:rPr lang="en-US" dirty="0"/>
              <a:t>What is new</a:t>
            </a:r>
          </a:p>
          <a:p>
            <a:pPr lvl="1"/>
            <a:r>
              <a:rPr lang="en-US" dirty="0"/>
              <a:t>Everything else (changes)</a:t>
            </a:r>
          </a:p>
          <a:p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5F71507F-7F8C-4A41-8F89-7B5C2411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00738" y="6326509"/>
            <a:ext cx="3332519" cy="270000"/>
          </a:xfr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Commercial Open Source Startups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CB4E255-27DF-4D4D-B574-C234AFBE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7885" y="6596509"/>
            <a:ext cx="3702150" cy="270000"/>
          </a:xfrm>
        </p:spPr>
        <p:txBody>
          <a:bodyPr/>
          <a:lstStyle/>
          <a:p>
            <a:pPr marL="6350" lvl="1">
              <a:spcBef>
                <a:spcPct val="20000"/>
              </a:spcBef>
            </a:pPr>
            <a:r>
              <a:rPr lang="en-US" sz="1000" b="1" dirty="0">
                <a:solidFill>
                  <a:srgbClr val="434343"/>
                </a:solidFill>
                <a:latin typeface="Arial"/>
                <a:cs typeface="Arial"/>
              </a:rPr>
              <a:t>© 2021 Dirk Riehle - Some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35908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0791-71B4-8142-9A0F-84C455D9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39AC-F042-6446-BE14-1A79F291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8DE230-7D2E-6A4F-8696-00C5690AC86E}"/>
              </a:ext>
            </a:extLst>
          </p:cNvPr>
          <p:cNvGrpSpPr/>
          <p:nvPr/>
        </p:nvGrpSpPr>
        <p:grpSpPr>
          <a:xfrm>
            <a:off x="201813" y="2019091"/>
            <a:ext cx="8942187" cy="3679988"/>
            <a:chOff x="303120" y="864000"/>
            <a:chExt cx="9617760" cy="38304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122D104-461F-A847-8D55-9F890D5D0FE7}"/>
                </a:ext>
              </a:extLst>
            </p:cNvPr>
            <p:cNvSpPr/>
            <p:nvPr/>
          </p:nvSpPr>
          <p:spPr>
            <a:xfrm>
              <a:off x="2535120" y="914400"/>
              <a:ext cx="2340000" cy="37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WenQuanYi Zen Hei" pitchFamily="2"/>
                <a:cs typeface="Lohit Hindi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48255CD-C66C-014E-89EE-D1C1CEE826AD}"/>
                </a:ext>
              </a:extLst>
            </p:cNvPr>
            <p:cNvSpPr/>
            <p:nvPr/>
          </p:nvSpPr>
          <p:spPr>
            <a:xfrm>
              <a:off x="7575119" y="914400"/>
              <a:ext cx="2340000" cy="3780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DBDBD"/>
            </a:solidFill>
            <a:ln w="36000">
              <a:solidFill>
                <a:srgbClr val="FFFFFF"/>
              </a:solidFill>
              <a:prstDash val="solid"/>
            </a:ln>
          </p:spPr>
          <p:txBody>
            <a:bodyPr vert="horz" wrap="none" lIns="72000" tIns="72000" rIns="72000" bIns="72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0" i="0" u="none" strike="noStrike" kern="1200">
                  <a:ln>
                    <a:noFill/>
                  </a:ln>
                  <a:latin typeface="Arial" pitchFamily="18"/>
                  <a:ea typeface="WenQuanYi Zen Hei" pitchFamily="2"/>
                  <a:cs typeface="Lohit Hindi" pitchFamily="2"/>
                </a:rPr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54A316-25A4-5349-ABEF-99FDF212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483120" y="1155600"/>
              <a:ext cx="1440000" cy="74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9BF516-1724-3E40-8DF7-39A244B5B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03120" y="2500200"/>
              <a:ext cx="18000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AFA243-F8B1-E54F-8F86-27335BC1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03120" y="3805200"/>
              <a:ext cx="1800000" cy="48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BE1A62-50E5-0C44-9419-7B3F4ECF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823120" y="1332000"/>
              <a:ext cx="1800000" cy="38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18B902-02E8-3042-98E4-55B4B29B2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2643120" y="2417400"/>
              <a:ext cx="2160000" cy="73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047301-3A83-D34B-863B-B258DE2B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2823120" y="3727800"/>
              <a:ext cx="18000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0D8F11-5CC6-9545-B787-6E09DDC84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4983120" y="864000"/>
              <a:ext cx="2520000" cy="132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680420-6393-3642-9BA7-A47621B8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5163120" y="3821400"/>
              <a:ext cx="2160000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402A17-D0E3-914A-B3D5-0D56A68E2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7953120" y="3546000"/>
              <a:ext cx="1620000" cy="9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F72264-CC8C-8744-BE3A-FF04CBAF5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/>
              <a:alphaModFix/>
            </a:blip>
            <a:srcRect/>
            <a:stretch>
              <a:fillRect/>
            </a:stretch>
          </p:blipFill>
          <p:spPr>
            <a:xfrm>
              <a:off x="5415120" y="2345400"/>
              <a:ext cx="1620000" cy="99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7EABCB-D329-434C-95C4-EEF1C845D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>
              <a:off x="7850880" y="2291039"/>
              <a:ext cx="1800000" cy="99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C2AA14C-C1F3-0444-9C11-78E10799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7580880" y="942839"/>
              <a:ext cx="2340000" cy="1245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8359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183A-B096-724F-B80F-03C30E81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2B545-4BBD-D04A-AC33-F13625B82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" y="1289090"/>
            <a:ext cx="8315325" cy="3882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5D0093-098C-E24C-A959-AB7CB20BF6C9}"/>
              </a:ext>
            </a:extLst>
          </p:cNvPr>
          <p:cNvSpPr txBox="1"/>
          <p:nvPr/>
        </p:nvSpPr>
        <p:spPr>
          <a:xfrm>
            <a:off x="735806" y="5323240"/>
            <a:ext cx="7536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oss.cash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3944120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7453</TotalTime>
  <Words>1304</Words>
  <Application>Microsoft Macintosh PowerPoint</Application>
  <PresentationFormat>On-screen Show (4:3)</PresentationFormat>
  <Paragraphs>338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Hebrew Scholar</vt:lpstr>
      <vt:lpstr>Calibri</vt:lpstr>
      <vt:lpstr>Liberation Sans</vt:lpstr>
      <vt:lpstr>Rial</vt:lpstr>
      <vt:lpstr>Times</vt:lpstr>
      <vt:lpstr>Times New Roman</vt:lpstr>
      <vt:lpstr>Dark-Blue-Vertical-PPT-Template</vt:lpstr>
      <vt:lpstr>1_Dark-Blue-Vertical-PPT-Template</vt:lpstr>
      <vt:lpstr>Open Source software development</vt:lpstr>
      <vt:lpstr>PowerPoint Presentation</vt:lpstr>
      <vt:lpstr>Community vs. Commercial Open Source</vt:lpstr>
      <vt:lpstr>Community vs. Commercial Open Source</vt:lpstr>
      <vt:lpstr>Commercial Open Source??</vt:lpstr>
      <vt:lpstr>Commercial Open Source??</vt:lpstr>
      <vt:lpstr>But, Why?</vt:lpstr>
      <vt:lpstr>Who??</vt:lpstr>
      <vt:lpstr>Who?</vt:lpstr>
      <vt:lpstr>PowerPoint Presentation</vt:lpstr>
      <vt:lpstr>An example…</vt:lpstr>
      <vt:lpstr>Commercial Open Source by Intellectual Property</vt:lpstr>
      <vt:lpstr>Single-Vendor Open Source Firms</vt:lpstr>
      <vt:lpstr>Definition of Single-Vendor Open Source</vt:lpstr>
      <vt:lpstr>Characteristics of Single-Vendor Open Source</vt:lpstr>
      <vt:lpstr>First and Second Generation Single-Vendor Open Source Firms</vt:lpstr>
      <vt:lpstr>Third Generation Single-Vendor Open Source Firms</vt:lpstr>
      <vt:lpstr>Community vs. Commercial Edition (Single-Vendor Firms)</vt:lpstr>
      <vt:lpstr>User to Customer Conversion</vt:lpstr>
      <vt:lpstr>Intellectual Property Management (Single-Vendor Firms)</vt:lpstr>
      <vt:lpstr>Multi-Vendor Commercial Open Source</vt:lpstr>
      <vt:lpstr>4. Open Source Distributor Firms</vt:lpstr>
      <vt:lpstr>Definition of Open Source Distribution</vt:lpstr>
      <vt:lpstr>Characteristics of an Open Source Distribution</vt:lpstr>
      <vt:lpstr>Examples of Open Source Distributor Firms</vt:lpstr>
      <vt:lpstr>Community vs. Commercial Edition (Distributor Firms)</vt:lpstr>
      <vt:lpstr>Intellectual Property Management (Distributor Firms)</vt:lpstr>
      <vt:lpstr>5. Service and Support Firms</vt:lpstr>
      <vt:lpstr>Definition of Service and Support Firm</vt:lpstr>
      <vt:lpstr>Characteristics of Service and Support Firms</vt:lpstr>
      <vt:lpstr>Open Source software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298</cp:revision>
  <cp:lastPrinted>2018-08-27T03:34:43Z</cp:lastPrinted>
  <dcterms:created xsi:type="dcterms:W3CDTF">2014-02-19T16:49:03Z</dcterms:created>
  <dcterms:modified xsi:type="dcterms:W3CDTF">2022-03-14T18:36:25Z</dcterms:modified>
</cp:coreProperties>
</file>